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6"/>
  </p:notesMasterIdLst>
  <p:sldIdLst>
    <p:sldId id="256" r:id="rId2"/>
    <p:sldId id="267" r:id="rId3"/>
    <p:sldId id="282" r:id="rId4"/>
    <p:sldId id="258" r:id="rId5"/>
    <p:sldId id="260" r:id="rId6"/>
    <p:sldId id="261" r:id="rId7"/>
    <p:sldId id="283" r:id="rId8"/>
    <p:sldId id="264" r:id="rId9"/>
    <p:sldId id="268" r:id="rId10"/>
    <p:sldId id="259" r:id="rId11"/>
    <p:sldId id="265" r:id="rId12"/>
    <p:sldId id="271" r:id="rId13"/>
    <p:sldId id="266" r:id="rId14"/>
    <p:sldId id="269" r:id="rId15"/>
    <p:sldId id="284" r:id="rId16"/>
    <p:sldId id="273" r:id="rId17"/>
    <p:sldId id="270" r:id="rId18"/>
    <p:sldId id="274" r:id="rId19"/>
    <p:sldId id="277" r:id="rId20"/>
    <p:sldId id="278" r:id="rId21"/>
    <p:sldId id="279" r:id="rId22"/>
    <p:sldId id="280" r:id="rId23"/>
    <p:sldId id="281" r:id="rId24"/>
    <p:sldId id="262" r:id="rId25"/>
  </p:sldIdLst>
  <p:sldSz cx="9144000" cy="6858000" type="screen4x3"/>
  <p:notesSz cx="6858000" cy="9144000"/>
  <p:defaultTextStyle>
    <a:defPPr>
      <a:defRPr lang="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E63DA-3CDC-4C65-B05E-A4245AC49788}" type="datetimeFigureOut">
              <a:rPr lang="en-GB" smtClean="0"/>
              <a:t>03/12/2024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81EE4-391E-4530-9262-C414F69D0B7E}" type="slidenum">
              <a:rPr lang="en-GB" smtClean="0"/>
              <a:t>‹#›</a:t>
            </a:fld>
            <a:endParaRPr lang="en-GB"/>
          </a:p>
        </p:txBody>
      </p:sp>
    </p:spTree>
    <p:extLst>
      <p:ext uri="{BB962C8B-B14F-4D97-AF65-F5344CB8AC3E}">
        <p14:creationId xmlns:p14="http://schemas.microsoft.com/office/powerpoint/2010/main" val="130840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E888684-4483-4AD2-9417-E41AC206AECB}" type="datetime1">
              <a:rPr lang="en-US" smtClean="0"/>
              <a:t>12/3/2024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366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35908-546E-44A6-8BF1-314E2DDA0039}"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24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0B12B0A0-9E73-40FD-8006-D5F2490E9EEF}" type="datetime1">
              <a:rPr lang="en-US" smtClean="0"/>
              <a:t>12/3/2024</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923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C86786-E339-4AE6-8E55-81180AEDC88A}"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4031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B222DBE-908B-4663-96AC-91D36302D813}" type="datetime1">
              <a:rPr lang="en-US" smtClean="0"/>
              <a:t>12/3/2024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232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E85380-C282-49E9-8BAA-27245773FAD9}"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408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EF10BE-8281-405C-97BC-980B00AC09FC}"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432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0D8150-9286-490B-BF04-6C69B7B8E44F}"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055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CBC0C-9EC5-4FAC-A547-D46C868031AE}" type="datetime1">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3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27845E2-C25F-48AB-897C-1C39411FCB5C}" type="datetime1">
              <a:rPr lang="en-US" smtClean="0"/>
              <a:t>12/3/2024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835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ABCC4D-66F1-46F7-BB82-F320B3BC0946}"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088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51D306B4-4EEE-470D-98B8-822C06634190}" type="datetime1">
              <a:rPr lang="en-US" smtClean="0"/>
              <a:t>12/3/2024</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776142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hyperlink" Target="https://www.linkedin.com/in/mohammed-a-m-safarini-58793a209/overlay/about-this-profil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The difference between an automated mobile robot and a robot?"/>
          <p:cNvPicPr>
            <a:picLocks noChangeAspect="1" noChangeArrowheads="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792" t="7063" r="888" b="28136"/>
          <a:stretch/>
        </p:blipFill>
        <p:spPr bwMode="auto">
          <a:xfrm>
            <a:off x="442692" y="2598488"/>
            <a:ext cx="8291147" cy="3834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81192" y="1112520"/>
            <a:ext cx="8140449" cy="1215284"/>
          </a:xfrm>
        </p:spPr>
        <p:txBody>
          <a:bodyPr>
            <a:normAutofit/>
          </a:bodyPr>
          <a:lstStyle/>
          <a:p>
            <a:r>
              <a:rPr lang="de" b="1" dirty="0">
                <a:solidFill>
                  <a:srgbClr val="00B0F0"/>
                </a:solidFill>
              </a:rPr>
              <a:t>Erweiterte </a:t>
            </a:r>
            <a:r>
              <a:rPr lang="de" b="1" dirty="0" smtClean="0">
                <a:solidFill>
                  <a:srgbClr val="00B0F0"/>
                </a:solidFill>
              </a:rPr>
              <a:t>Steuerung</a:t>
            </a:r>
            <a:r>
              <a:rPr lang="pl-PL" b="1" dirty="0" smtClean="0"/>
              <a:t/>
            </a:r>
            <a:br>
              <a:rPr lang="pl-PL" b="1" dirty="0" smtClean="0"/>
            </a:br>
            <a:r>
              <a:rPr lang="de" b="1" dirty="0" smtClean="0"/>
              <a:t>eines </a:t>
            </a:r>
            <a:r>
              <a:rPr lang="de" b="1" dirty="0"/>
              <a:t>nichtlinearen Systems</a:t>
            </a:r>
            <a:endParaRPr lang="en-GB" b="1" dirty="0"/>
          </a:p>
        </p:txBody>
      </p:sp>
      <p:sp>
        <p:nvSpPr>
          <p:cNvPr id="3" name="Subtitle 2"/>
          <p:cNvSpPr>
            <a:spLocks noGrp="1"/>
          </p:cNvSpPr>
          <p:nvPr>
            <p:ph type="subTitle" idx="1"/>
          </p:nvPr>
        </p:nvSpPr>
        <p:spPr>
          <a:xfrm>
            <a:off x="722455" y="2750234"/>
            <a:ext cx="2554145" cy="1105486"/>
          </a:xfrm>
        </p:spPr>
        <p:txBody>
          <a:bodyPr anchor="t">
            <a:normAutofit fontScale="92500" lnSpcReduction="10000"/>
          </a:bodyPr>
          <a:lstStyle/>
          <a:p>
            <a:r>
              <a:rPr lang="de" sz="1400" b="1" i="1" dirty="0">
                <a:solidFill>
                  <a:schemeClr val="bg1"/>
                </a:solidFill>
              </a:rPr>
              <a:t>Regelung dynamischer Systeme :</a:t>
            </a:r>
            <a:endParaRPr lang="pl-PL" sz="1400" b="1" i="1" dirty="0">
              <a:solidFill>
                <a:schemeClr val="bg1"/>
              </a:solidFill>
            </a:endParaRPr>
          </a:p>
          <a:p>
            <a:r>
              <a:rPr lang="de" sz="1400" i="1" dirty="0">
                <a:solidFill>
                  <a:schemeClr val="bg1"/>
                </a:solidFill>
              </a:rPr>
              <a:t>Anwendungen in der mobilen Robotik und der Luft- und Raumfahrt</a:t>
            </a:r>
          </a:p>
        </p:txBody>
      </p:sp>
      <p:sp>
        <p:nvSpPr>
          <p:cNvPr id="8" name="Subtitle 2"/>
          <p:cNvSpPr txBox="1">
            <a:spLocks/>
          </p:cNvSpPr>
          <p:nvPr/>
        </p:nvSpPr>
        <p:spPr>
          <a:xfrm>
            <a:off x="3872998" y="5731490"/>
            <a:ext cx="4624828" cy="265560"/>
          </a:xfrm>
          <a:prstGeom prst="rect">
            <a:avLst/>
          </a:prstGeom>
          <a:solidFill>
            <a:schemeClr val="bg1">
              <a:lumMod val="95000"/>
            </a:schemeClr>
          </a:solidFill>
        </p:spPr>
        <p:txBody>
          <a:bodyPr vert="horz" lIns="91440" tIns="45720" rIns="91440" bIns="45720" rtlCol="0" anchor="ctr">
            <a:normAutofit fontScale="77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de" sz="1800" i="1" dirty="0">
                <a:solidFill>
                  <a:schemeClr val="accent2">
                    <a:lumMod val="75000"/>
                  </a:schemeClr>
                </a:solidFill>
              </a:rPr>
              <a:t>Autoren</a:t>
            </a:r>
          </a:p>
        </p:txBody>
      </p:sp>
      <p:sp>
        <p:nvSpPr>
          <p:cNvPr id="14" name="Subtitle 2"/>
          <p:cNvSpPr txBox="1">
            <a:spLocks/>
          </p:cNvSpPr>
          <p:nvPr/>
        </p:nvSpPr>
        <p:spPr>
          <a:xfrm>
            <a:off x="3872998" y="5997050"/>
            <a:ext cx="2558282" cy="214084"/>
          </a:xfrm>
          <a:prstGeom prst="rect">
            <a:avLst/>
          </a:prstGeom>
          <a:solidFill>
            <a:schemeClr val="accent1">
              <a:lumMod val="75000"/>
            </a:schemeClr>
          </a:solidFill>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de" sz="1200" dirty="0">
                <a:solidFill>
                  <a:schemeClr val="bg1"/>
                </a:solidFill>
              </a:rPr>
              <a:t>Jiokeng i toko jean junior maldini</a:t>
            </a:r>
            <a:endParaRPr lang="en-GB" sz="1200" dirty="0">
              <a:solidFill>
                <a:schemeClr val="bg1"/>
              </a:solidFill>
            </a:endParaRPr>
          </a:p>
        </p:txBody>
      </p:sp>
      <p:sp>
        <p:nvSpPr>
          <p:cNvPr id="15" name="Subtitle 2"/>
          <p:cNvSpPr txBox="1">
            <a:spLocks/>
          </p:cNvSpPr>
          <p:nvPr/>
        </p:nvSpPr>
        <p:spPr>
          <a:xfrm>
            <a:off x="6431282" y="5997050"/>
            <a:ext cx="2066544" cy="214084"/>
          </a:xfrm>
          <a:prstGeom prst="rect">
            <a:avLst/>
          </a:prstGeom>
          <a:solidFill>
            <a:srgbClr val="0070C0"/>
          </a:solidFill>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de" sz="1200" dirty="0">
                <a:solidFill>
                  <a:schemeClr val="bg1"/>
                </a:solidFill>
              </a:rPr>
              <a:t>frikrasselassie eshetu SEID</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
        <p:nvSpPr>
          <p:cNvPr id="9" name="Subtitle 2"/>
          <p:cNvSpPr txBox="1">
            <a:spLocks/>
          </p:cNvSpPr>
          <p:nvPr/>
        </p:nvSpPr>
        <p:spPr>
          <a:xfrm>
            <a:off x="722455" y="5290783"/>
            <a:ext cx="2554145" cy="920351"/>
          </a:xfrm>
          <a:prstGeom prst="rect">
            <a:avLst/>
          </a:prstGeom>
          <a:solidFill>
            <a:schemeClr val="bg1">
              <a:lumMod val="95000"/>
            </a:schemeClr>
          </a:solidFill>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de" sz="1100" b="1" i="1" dirty="0">
                <a:solidFill>
                  <a:schemeClr val="accent2">
                    <a:lumMod val="75000"/>
                  </a:schemeClr>
                </a:solidFill>
              </a:rPr>
              <a:t>Master in intelligenter </a:t>
            </a:r>
            <a:r>
              <a:rPr lang="de" sz="1100" b="1" i="1" dirty="0" err="1">
                <a:solidFill>
                  <a:schemeClr val="accent2">
                    <a:lumMod val="75000"/>
                  </a:schemeClr>
                </a:solidFill>
              </a:rPr>
              <a:t>Luft- und Raumfahrt </a:t>
            </a:r>
            <a:r>
              <a:rPr lang="de" sz="1100" b="1" i="1" dirty="0">
                <a:solidFill>
                  <a:schemeClr val="accent2">
                    <a:lumMod val="75000"/>
                  </a:schemeClr>
                </a:solidFill>
              </a:rPr>
              <a:t>und </a:t>
            </a:r>
            <a:r>
              <a:rPr lang="de" sz="1100" b="1" i="1" dirty="0" err="1">
                <a:solidFill>
                  <a:schemeClr val="accent2">
                    <a:lumMod val="75000"/>
                  </a:schemeClr>
                </a:solidFill>
              </a:rPr>
              <a:t>autonomer</a:t>
            </a:r>
            <a:r>
              <a:rPr lang="de" sz="1100" b="1" i="1" dirty="0">
                <a:solidFill>
                  <a:schemeClr val="accent2">
                    <a:lumMod val="75000"/>
                  </a:schemeClr>
                </a:solidFill>
              </a:rPr>
              <a:t> </a:t>
            </a:r>
            <a:r>
              <a:rPr lang="de" sz="1100" b="1" i="1" dirty="0" err="1">
                <a:solidFill>
                  <a:schemeClr val="accent2">
                    <a:lumMod val="75000"/>
                  </a:schemeClr>
                </a:solidFill>
              </a:rPr>
              <a:t>Systeme</a:t>
            </a:r>
            <a:endParaRPr lang="pl-PL" sz="1100" b="1" i="1" dirty="0">
              <a:solidFill>
                <a:schemeClr val="accent2">
                  <a:lumMod val="75000"/>
                </a:schemeClr>
              </a:solidFill>
            </a:endParaRPr>
          </a:p>
          <a:p>
            <a:pPr algn="ctr"/>
            <a:r>
              <a:rPr lang="de" sz="1100" i="1" dirty="0">
                <a:solidFill>
                  <a:schemeClr val="accent2">
                    <a:lumMod val="75000"/>
                  </a:schemeClr>
                </a:solidFill>
              </a:rPr>
              <a:t>Politechnika Poznańska - Polen</a:t>
            </a:r>
          </a:p>
        </p:txBody>
      </p:sp>
    </p:spTree>
    <p:extLst>
      <p:ext uri="{BB962C8B-B14F-4D97-AF65-F5344CB8AC3E}">
        <p14:creationId xmlns:p14="http://schemas.microsoft.com/office/powerpoint/2010/main" val="1994805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87474"/>
            <a:ext cx="7989752" cy="1083329"/>
          </a:xfrm>
        </p:spPr>
        <p:txBody>
          <a:bodyPr/>
          <a:lstStyle/>
          <a:p>
            <a:r>
              <a:rPr lang="de" dirty="0"/>
              <a:t>Präsentation unseres nichtlinearen Systems</a:t>
            </a:r>
          </a:p>
        </p:txBody>
      </p:sp>
      <p:sp>
        <p:nvSpPr>
          <p:cNvPr id="3" name="Content Placeholder 2"/>
          <p:cNvSpPr>
            <a:spLocks noGrp="1"/>
          </p:cNvSpPr>
          <p:nvPr>
            <p:ph sz="half" idx="1"/>
          </p:nvPr>
        </p:nvSpPr>
        <p:spPr>
          <a:xfrm>
            <a:off x="755620" y="2228003"/>
            <a:ext cx="7815324" cy="1672144"/>
          </a:xfrm>
        </p:spPr>
        <p:txBody>
          <a:bodyPr/>
          <a:lstStyle/>
          <a:p>
            <a:r>
              <a:rPr lang="de" dirty="0"/>
              <a:t>Wir haben mit einem nichtlinearen Modell gearbeitet, das durch die Gleichung dargestellt wird:</a:t>
            </a:r>
          </a:p>
          <a:p>
            <a:endParaRPr lang="en-GB" dirty="0"/>
          </a:p>
          <a:p>
            <a:endParaRPr lang="en-GB" dirty="0"/>
          </a:p>
          <a:p>
            <a:endParaRPr lang="en-GB" dirty="0"/>
          </a:p>
        </p:txBody>
      </p:sp>
      <mc:AlternateContent xmlns:mc="http://schemas.openxmlformats.org/markup-compatibility/2006" xmlns:a14="http://schemas.microsoft.com/office/drawing/2010/main">
        <mc:Choice Requires="a14">
          <p:sp>
            <p:nvSpPr>
              <p:cNvPr id="7" name="Content Placeholder 3"/>
              <p:cNvSpPr txBox="1">
                <a:spLocks/>
              </p:cNvSpPr>
              <p:nvPr/>
            </p:nvSpPr>
            <p:spPr>
              <a:xfrm>
                <a:off x="755621" y="3717303"/>
                <a:ext cx="3353556" cy="236711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de" sz="1600" dirty="0"/>
                  <a:t>und </a:t>
                </a:r>
                <a14:m>
                  <m:oMath xmlns:m="http://schemas.openxmlformats.org/officeDocument/2006/math">
                    <m:r>
                      <a:rPr lang="en-GB" sz="1600" b="0" i="1" smtClean="0">
                        <a:latin typeface="Cambria Math" panose="02040503050406030204" pitchFamily="18" charset="0"/>
                      </a:rPr>
                      <m:t>𝑥</m:t>
                    </m:r>
                    <m:r>
                      <a:rPr lang="en-GB" sz="1600" b="0" i="1" smtClean="0">
                        <a:latin typeface="Cambria Math" panose="02040503050406030204" pitchFamily="18" charset="0"/>
                      </a:rPr>
                      <m:t>2</m:t>
                    </m:r>
                  </m:oMath>
                </a14:m>
                <a:r>
                  <a:rPr lang="de" sz="1600" dirty="0"/>
                  <a:t>​) Nichtlinearität auf , </a:t>
                </a:r>
                <a14:m>
                  <m:oMath xmlns:m="http://schemas.openxmlformats.org/officeDocument/2006/math">
                    <m:r>
                      <a:rPr lang="en-GB" sz="1600" b="0" i="1" smtClean="0">
                        <a:latin typeface="Cambria Math" panose="02040503050406030204" pitchFamily="18" charset="0"/>
                      </a:rPr>
                      <m:t>𝑥</m:t>
                    </m:r>
                    <m:r>
                      <a:rPr lang="en-GB" sz="1600" b="0" i="1" smtClean="0">
                        <a:latin typeface="Cambria Math" panose="02040503050406030204" pitchFamily="18" charset="0"/>
                      </a:rPr>
                      <m:t>1</m:t>
                    </m:r>
                  </m:oMath>
                </a14:m>
                <a:r>
                  <a:rPr lang="de" sz="1600" b="1" dirty="0"/>
                  <a:t>die die Dynamik des Systems von den Zustandsamplituden abhängig machen </a:t>
                </a:r>
                <a:r>
                  <a:rPr lang="de" sz="1600" dirty="0"/>
                  <a:t>. Diese Terme können je nach Eingangs- </a:t>
                </a:r>
                <a14:m>
                  <m:oMath xmlns:m="http://schemas.openxmlformats.org/officeDocument/2006/math">
                    <m:r>
                      <a:rPr lang="en-GB" sz="1600" b="0" i="1" smtClean="0">
                        <a:latin typeface="Cambria Math" panose="02040503050406030204" pitchFamily="18" charset="0"/>
                      </a:rPr>
                      <m:t>𝑢</m:t>
                    </m:r>
                    <m:r>
                      <a:rPr lang="en-GB" sz="1600" b="0" i="1" smtClean="0">
                        <a:latin typeface="Cambria Math" panose="02040503050406030204" pitchFamily="18" charset="0"/>
                      </a:rPr>
                      <m:t> </m:t>
                    </m:r>
                  </m:oMath>
                </a14:m>
                <a:r>
                  <a:rPr lang="de" sz="1600" dirty="0"/>
                  <a:t>und Anfangsbedingungen </a:t>
                </a:r>
                <a:r>
                  <a:rPr lang="de" sz="1600" dirty="0">
                    <a:solidFill>
                      <a:srgbClr val="FF0000"/>
                    </a:solidFill>
                  </a:rPr>
                  <a:t>unvorhersehbares Verhalten wie Schwingungen oder Divergenzen verursachen.</a:t>
                </a:r>
              </a:p>
            </p:txBody>
          </p:sp>
        </mc:Choice>
        <mc:Fallback xmlns="">
          <p:sp>
            <p:nvSpPr>
              <p:cNvPr id="7" name="Content Placeholder 3"/>
              <p:cNvSpPr txBox="1">
                <a:spLocks noRot="1" noChangeAspect="1" noMove="1" noResize="1" noEditPoints="1" noAdjustHandles="1" noChangeArrowheads="1" noChangeShapeType="1" noTextEdit="1"/>
              </p:cNvSpPr>
              <p:nvPr/>
            </p:nvSpPr>
            <p:spPr>
              <a:xfrm>
                <a:off x="755621" y="3717303"/>
                <a:ext cx="3353556" cy="2367116"/>
              </a:xfrm>
              <a:prstGeom prst="rect">
                <a:avLst/>
              </a:prstGeom>
              <a:blipFill>
                <a:blip r:embed="rId2"/>
                <a:stretch>
                  <a:fillRect l="-364" r="-909" b="-1546"/>
                </a:stretch>
              </a:blipFill>
            </p:spPr>
            <p:txBody>
              <a:bodyPr/>
              <a:lstStyle/>
              <a:p>
                <a:r xmlns:a="http://schemas.openxmlformats.org/drawingml/2006/main">
                  <a:rPr lang="de">
                    <a:noFill/>
                  </a:rPr>
                  <a:t> </a:t>
                </a:r>
              </a:p>
            </p:txBody>
          </p:sp>
        </mc:Fallback>
      </mc:AlternateContent>
      <p:pic>
        <p:nvPicPr>
          <p:cNvPr id="9" name="Picture 8"/>
          <p:cNvPicPr>
            <a:picLocks noChangeAspect="1"/>
          </p:cNvPicPr>
          <p:nvPr/>
        </p:nvPicPr>
        <p:blipFill>
          <a:blip r:embed="rId3"/>
          <a:stretch>
            <a:fillRect/>
          </a:stretch>
        </p:blipFill>
        <p:spPr>
          <a:xfrm>
            <a:off x="4109176" y="2753114"/>
            <a:ext cx="1843735" cy="832129"/>
          </a:xfrm>
          <a:prstGeom prst="rect">
            <a:avLst/>
          </a:prstGeom>
        </p:spPr>
      </p:pic>
      <mc:AlternateContent xmlns:mc="http://schemas.openxmlformats.org/markup-compatibility/2006" xmlns:a14="http://schemas.microsoft.com/office/drawing/2010/main">
        <mc:Choice Requires="a14">
          <p:sp>
            <p:nvSpPr>
              <p:cNvPr id="18" name="Content Placeholder 3"/>
              <p:cNvSpPr txBox="1">
                <a:spLocks/>
              </p:cNvSpPr>
              <p:nvPr/>
            </p:nvSpPr>
            <p:spPr>
              <a:xfrm>
                <a:off x="6105707" y="2821691"/>
                <a:ext cx="2350582" cy="69497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de" sz="1400" i="1" dirty="0"/>
                  <a:t>Wobei</a:t>
                </a:r>
                <a14:m>
                  <m:oMath xmlns:m="http://schemas.openxmlformats.org/officeDocument/2006/math">
                    <m:r>
                      <a:rPr lang="en-GB" sz="1400" b="0" i="1" smtClean="0">
                        <a:latin typeface="Cambria Math" panose="02040503050406030204" pitchFamily="18" charset="0"/>
                      </a:rPr>
                      <m:t>𝑥</m:t>
                    </m:r>
                    <m:r>
                      <a:rPr lang="en-GB" sz="1400" b="0" i="1" smtClean="0">
                        <a:latin typeface="Cambria Math" panose="02040503050406030204" pitchFamily="18" charset="0"/>
                      </a:rPr>
                      <m:t>1</m:t>
                    </m:r>
                  </m:oMath>
                </a14:m>
                <a:r>
                  <a:rPr lang="de" sz="1400" i="1" dirty="0"/>
                  <a:t>​ und</a:t>
                </a:r>
                <a14:m>
                  <m:oMath xmlns:m="http://schemas.openxmlformats.org/officeDocument/2006/math">
                    <m:r>
                      <a:rPr lang="en-GB" sz="1400" b="0" i="1" smtClean="0">
                        <a:latin typeface="Cambria Math" panose="02040503050406030204" pitchFamily="18" charset="0"/>
                      </a:rPr>
                      <m:t>𝑥</m:t>
                    </m:r>
                    <m:r>
                      <a:rPr lang="en-GB" sz="1400" b="0" i="1" smtClean="0">
                        <a:latin typeface="Cambria Math" panose="02040503050406030204" pitchFamily="18" charset="0"/>
                      </a:rPr>
                      <m:t>2</m:t>
                    </m:r>
                  </m:oMath>
                </a14:m>
                <a:r>
                  <a:rPr lang="de" sz="1400" i="1" dirty="0"/>
                  <a:t>​ die Systemzustände und 𝑢 die Steuereingabe sind.</a:t>
                </a:r>
              </a:p>
            </p:txBody>
          </p:sp>
        </mc:Choice>
        <mc:Fallback xmlns="">
          <p:sp>
            <p:nvSpPr>
              <p:cNvPr id="18" name="Content Placeholder 3"/>
              <p:cNvSpPr txBox="1">
                <a:spLocks noRot="1" noChangeAspect="1" noMove="1" noResize="1" noEditPoints="1" noAdjustHandles="1" noChangeArrowheads="1" noChangeShapeType="1" noTextEdit="1"/>
              </p:cNvSpPr>
              <p:nvPr/>
            </p:nvSpPr>
            <p:spPr>
              <a:xfrm>
                <a:off x="6105707" y="2821691"/>
                <a:ext cx="2350582" cy="694971"/>
              </a:xfrm>
              <a:prstGeom prst="rect">
                <a:avLst/>
              </a:prstGeom>
              <a:blipFill>
                <a:blip r:embed="rId4"/>
                <a:stretch>
                  <a:fillRect l="-779" t="-4386" r="-779" b="-11404"/>
                </a:stretch>
              </a:blipFill>
            </p:spPr>
            <p:txBody>
              <a:bodyPr/>
              <a:lstStyle/>
              <a:p>
                <a:r xmlns:a="http://schemas.openxmlformats.org/drawingml/2006/main">
                  <a:rPr lang="de">
                    <a:noFill/>
                  </a:rPr>
                  <a:t> </a:t>
                </a:r>
              </a:p>
            </p:txBody>
          </p:sp>
        </mc:Fallback>
      </mc:AlternateContent>
      <p:sp>
        <p:nvSpPr>
          <p:cNvPr id="20" name="Content Placeholder 3"/>
          <p:cNvSpPr txBox="1">
            <a:spLocks/>
          </p:cNvSpPr>
          <p:nvPr/>
        </p:nvSpPr>
        <p:spPr>
          <a:xfrm>
            <a:off x="3998300" y="3001173"/>
            <a:ext cx="268225" cy="33601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de" sz="2400" i="1" dirty="0"/>
              <a:t>;</a:t>
            </a:r>
          </a:p>
        </p:txBody>
      </p:sp>
      <p:pic>
        <p:nvPicPr>
          <p:cNvPr id="16" name="Picture 15"/>
          <p:cNvPicPr>
            <a:picLocks noChangeAspect="1"/>
          </p:cNvPicPr>
          <p:nvPr/>
        </p:nvPicPr>
        <p:blipFill>
          <a:blip r:embed="rId5">
            <a:duotone>
              <a:prstClr val="black"/>
              <a:srgbClr val="D9C3A5">
                <a:tint val="50000"/>
                <a:satMod val="180000"/>
              </a:srgbClr>
            </a:duotone>
          </a:blip>
          <a:stretch>
            <a:fillRect/>
          </a:stretch>
        </p:blipFill>
        <p:spPr>
          <a:xfrm>
            <a:off x="5731248" y="4032103"/>
            <a:ext cx="2839696" cy="1042440"/>
          </a:xfrm>
          <a:prstGeom prst="rect">
            <a:avLst/>
          </a:prstGeom>
        </p:spPr>
      </p:pic>
      <p:sp>
        <p:nvSpPr>
          <p:cNvPr id="27" name="Content Placeholder 3"/>
          <p:cNvSpPr txBox="1">
            <a:spLocks/>
          </p:cNvSpPr>
          <p:nvPr/>
        </p:nvSpPr>
        <p:spPr>
          <a:xfrm>
            <a:off x="4818186" y="3717303"/>
            <a:ext cx="3752758"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de" sz="1400" i="1" dirty="0">
                <a:solidFill>
                  <a:schemeClr val="bg1"/>
                </a:solidFill>
              </a:rPr>
              <a:t>Darstellung des Systems in MATLAB Simulink</a:t>
            </a:r>
            <a:endParaRPr lang="fr-FR" sz="1400" i="1" dirty="0">
              <a:solidFill>
                <a:schemeClr val="bg1"/>
              </a:solidFill>
            </a:endParaRPr>
          </a:p>
        </p:txBody>
      </p:sp>
      <p:pic>
        <p:nvPicPr>
          <p:cNvPr id="21" name="Picture 20"/>
          <p:cNvPicPr>
            <a:picLocks noChangeAspect="1"/>
          </p:cNvPicPr>
          <p:nvPr/>
        </p:nvPicPr>
        <p:blipFill>
          <a:blip r:embed="rId6"/>
          <a:stretch>
            <a:fillRect/>
          </a:stretch>
        </p:blipFill>
        <p:spPr>
          <a:xfrm>
            <a:off x="783770" y="2831270"/>
            <a:ext cx="3214530" cy="675815"/>
          </a:xfrm>
          <a:prstGeom prst="rect">
            <a:avLst/>
          </a:prstGeom>
        </p:spPr>
      </p:pic>
      <p:pic>
        <p:nvPicPr>
          <p:cNvPr id="22" name="Picture 21"/>
          <p:cNvPicPr>
            <a:picLocks noChangeAspect="1"/>
          </p:cNvPicPr>
          <p:nvPr/>
        </p:nvPicPr>
        <p:blipFill>
          <a:blip r:embed="rId7">
            <a:duotone>
              <a:prstClr val="black"/>
              <a:schemeClr val="accent5">
                <a:tint val="45000"/>
                <a:satMod val="400000"/>
              </a:schemeClr>
            </a:duotone>
          </a:blip>
          <a:stretch>
            <a:fillRect/>
          </a:stretch>
        </p:blipFill>
        <p:spPr>
          <a:xfrm>
            <a:off x="5731248" y="5104136"/>
            <a:ext cx="2839696" cy="128212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26989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LINEARISIERUNG</a:t>
            </a:r>
          </a:p>
        </p:txBody>
      </p:sp>
      <p:sp>
        <p:nvSpPr>
          <p:cNvPr id="3" name="Content Placeholder 2"/>
          <p:cNvSpPr>
            <a:spLocks noGrp="1"/>
          </p:cNvSpPr>
          <p:nvPr>
            <p:ph type="body" idx="1"/>
          </p:nvPr>
        </p:nvSpPr>
        <p:spPr>
          <a:xfrm>
            <a:off x="923192" y="2117322"/>
            <a:ext cx="3557527" cy="754026"/>
          </a:xfrm>
        </p:spPr>
        <p:txBody>
          <a:bodyPr/>
          <a:lstStyle/>
          <a:p>
            <a:r>
              <a:rPr lang="de" dirty="0"/>
              <a:t>Linearisierung durch Zustandstransformation</a:t>
            </a:r>
            <a:endParaRPr lang="en-GB" b="1" dirty="0"/>
          </a:p>
        </p:txBody>
      </p:sp>
      <p:sp>
        <p:nvSpPr>
          <p:cNvPr id="5" name="Content Placeholder 4"/>
          <p:cNvSpPr>
            <a:spLocks noGrp="1"/>
          </p:cNvSpPr>
          <p:nvPr>
            <p:ph sz="half" idx="2"/>
          </p:nvPr>
        </p:nvSpPr>
        <p:spPr>
          <a:xfrm>
            <a:off x="581192" y="3022088"/>
            <a:ext cx="3899527" cy="1760248"/>
          </a:xfrm>
        </p:spPr>
        <p:txBody>
          <a:bodyPr>
            <a:normAutofit fontScale="92500" lnSpcReduction="20000"/>
          </a:bodyPr>
          <a:lstStyle/>
          <a:p>
            <a:r>
              <a:rPr lang="de" dirty="0"/>
              <a:t>Durch Anwenden einer Zustandstransformation schreiben wir die Gleichungen um, um eine vereinfachte Version zu erhalten.</a:t>
            </a:r>
          </a:p>
          <a:p>
            <a:r>
              <a:rPr lang="de" dirty="0"/>
              <a:t>Nach der Berechnung stellen wir fest, dass die anzuwendende Zustandstransformation wie folgt ist:</a:t>
            </a:r>
          </a:p>
        </p:txBody>
      </p:sp>
      <p:sp>
        <p:nvSpPr>
          <p:cNvPr id="6" name="Text Placeholder 5"/>
          <p:cNvSpPr>
            <a:spLocks noGrp="1"/>
          </p:cNvSpPr>
          <p:nvPr>
            <p:ph type="body" sz="quarter" idx="3"/>
          </p:nvPr>
        </p:nvSpPr>
        <p:spPr/>
        <p:txBody>
          <a:bodyPr/>
          <a:lstStyle/>
          <a:p>
            <a:r>
              <a:rPr lang="de" dirty="0"/>
              <a:t>Neue Dynamik:</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63281" y="3022088"/>
                <a:ext cx="3907662" cy="2394423"/>
              </a:xfrm>
            </p:spPr>
            <p:txBody>
              <a:bodyPr>
                <a:normAutofit fontScale="92500"/>
              </a:bodyPr>
              <a:lstStyle/>
              <a:p>
                <a:r>
                  <a:rPr lang="de" dirty="0"/>
                  <a:t>Wenn wir das System in der neuen Basis (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𝒛</m:t>
                        </m:r>
                      </m:e>
                      <m:sub>
                        <m:r>
                          <a:rPr lang="en-GB" b="1" i="1" smtClean="0">
                            <a:latin typeface="Cambria Math" panose="02040503050406030204" pitchFamily="18" charset="0"/>
                          </a:rPr>
                          <m:t>𝟏</m:t>
                        </m:r>
                        <m:r>
                          <a:rPr lang="en-GB" b="1" i="1" smtClean="0">
                            <a:latin typeface="Cambria Math" panose="02040503050406030204" pitchFamily="18" charset="0"/>
                          </a:rPr>
                          <m:t> </m:t>
                        </m:r>
                      </m:sub>
                    </m:sSub>
                  </m:oMath>
                </a14:m>
                <a:r>
                  <a:rPr lang="de" b="1" dirty="0"/>
                  <a:t>​,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𝒛</m:t>
                        </m:r>
                      </m:e>
                      <m:sub>
                        <m:r>
                          <a:rPr lang="en-GB" b="1" i="1" smtClean="0">
                            <a:latin typeface="Cambria Math" panose="02040503050406030204" pitchFamily="18" charset="0"/>
                          </a:rPr>
                          <m:t>𝟐</m:t>
                        </m:r>
                      </m:sub>
                    </m:sSub>
                  </m:oMath>
                </a14:m>
                <a:r>
                  <a:rPr lang="de" dirty="0"/>
                  <a:t>) ausdrücken und die ursprünglichen Gleichungen ersetzen, erhalten wir ein äquivalentes linearisiertes Modell zur Steuerung .</a:t>
                </a:r>
              </a:p>
              <a:p>
                <a:r>
                  <a:rPr lang="de" dirty="0"/>
                  <a:t>Dies ermöglicht es uns, das System anhand neuer Zustandsvariablen neu zu formulieren </a:t>
                </a:r>
                <a14:m>
                  <m:oMath xmlns:m="http://schemas.openxmlformats.org/officeDocument/2006/math">
                    <m:r>
                      <a:rPr lang="en-GB" b="1" i="1" smtClean="0">
                        <a:latin typeface="Cambria Math" panose="02040503050406030204" pitchFamily="18" charset="0"/>
                      </a:rPr>
                      <m:t>𝒛</m:t>
                    </m:r>
                  </m:oMath>
                </a14:m>
                <a:r>
                  <a:rPr lang="de" dirty="0"/>
                  <a:t>:</a:t>
                </a:r>
                <a:endParaRPr lang="en-GB" dirty="0"/>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63281" y="3022088"/>
                <a:ext cx="3907662" cy="2394423"/>
              </a:xfrm>
              <a:blipFill>
                <a:blip r:embed="rId2"/>
                <a:stretch>
                  <a:fillRect l="-468" t="-1018"/>
                </a:stretch>
              </a:blipFill>
            </p:spPr>
            <p:txBody>
              <a:bodyPr/>
              <a:lstStyle/>
              <a:p>
                <a:r>
                  <a:rPr lang="en-GB">
                    <a:noFill/>
                  </a:rPr>
                  <a:t> </a:t>
                </a:r>
              </a:p>
            </p:txBody>
          </p:sp>
        </mc:Fallback>
      </mc:AlternateContent>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8" name="Picture 7"/>
          <p:cNvPicPr>
            <a:picLocks noChangeAspect="1"/>
          </p:cNvPicPr>
          <p:nvPr/>
        </p:nvPicPr>
        <p:blipFill>
          <a:blip r:embed="rId3"/>
          <a:stretch>
            <a:fillRect/>
          </a:stretch>
        </p:blipFill>
        <p:spPr>
          <a:xfrm>
            <a:off x="1416344" y="5145669"/>
            <a:ext cx="2475098" cy="884571"/>
          </a:xfrm>
          <a:prstGeom prst="rect">
            <a:avLst/>
          </a:prstGeom>
        </p:spPr>
      </p:pic>
      <p:sp>
        <p:nvSpPr>
          <p:cNvPr id="10" name="Content Placeholder 4"/>
          <p:cNvSpPr txBox="1">
            <a:spLocks/>
          </p:cNvSpPr>
          <p:nvPr/>
        </p:nvSpPr>
        <p:spPr>
          <a:xfrm>
            <a:off x="1043521" y="5416511"/>
            <a:ext cx="530853" cy="360629"/>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dirty="0"/>
              <a:t>= &gt;</a:t>
            </a:r>
            <a:endParaRPr lang="en-GB" dirty="0"/>
          </a:p>
        </p:txBody>
      </p:sp>
      <p:grpSp>
        <p:nvGrpSpPr>
          <p:cNvPr id="12" name="Group 11"/>
          <p:cNvGrpSpPr/>
          <p:nvPr/>
        </p:nvGrpSpPr>
        <p:grpSpPr>
          <a:xfrm>
            <a:off x="1860860" y="4518395"/>
            <a:ext cx="1807427" cy="627274"/>
            <a:chOff x="1792129" y="5581079"/>
            <a:chExt cx="1807427" cy="627274"/>
          </a:xfrm>
        </p:grpSpPr>
        <p:pic>
          <p:nvPicPr>
            <p:cNvPr id="9" name="Picture 8"/>
            <p:cNvPicPr>
              <a:picLocks noChangeAspect="1"/>
            </p:cNvPicPr>
            <p:nvPr/>
          </p:nvPicPr>
          <p:blipFill rotWithShape="1">
            <a:blip r:embed="rId4"/>
            <a:srcRect t="53977"/>
            <a:stretch/>
          </p:blipFill>
          <p:spPr>
            <a:xfrm>
              <a:off x="2013489" y="5841383"/>
              <a:ext cx="1586067" cy="366970"/>
            </a:xfrm>
            <a:prstGeom prst="rect">
              <a:avLst/>
            </a:prstGeom>
          </p:spPr>
        </p:pic>
        <p:pic>
          <p:nvPicPr>
            <p:cNvPr id="11" name="Picture 10"/>
            <p:cNvPicPr>
              <a:picLocks noChangeAspect="1"/>
            </p:cNvPicPr>
            <p:nvPr/>
          </p:nvPicPr>
          <p:blipFill rotWithShape="1">
            <a:blip r:embed="rId4"/>
            <a:srcRect l="554" t="-2260" r="-554" b="66719"/>
            <a:stretch/>
          </p:blipFill>
          <p:spPr>
            <a:xfrm>
              <a:off x="1792129" y="5581079"/>
              <a:ext cx="1586067" cy="283390"/>
            </a:xfrm>
            <a:prstGeom prst="rect">
              <a:avLst/>
            </a:prstGeom>
          </p:spPr>
        </p:pic>
      </p:grpSp>
      <p:pic>
        <p:nvPicPr>
          <p:cNvPr id="14" name="Picture 13"/>
          <p:cNvPicPr>
            <a:picLocks noChangeAspect="1"/>
          </p:cNvPicPr>
          <p:nvPr/>
        </p:nvPicPr>
        <p:blipFill>
          <a:blip r:embed="rId5"/>
          <a:stretch>
            <a:fillRect/>
          </a:stretch>
        </p:blipFill>
        <p:spPr>
          <a:xfrm>
            <a:off x="5126819" y="5416511"/>
            <a:ext cx="1382815" cy="709399"/>
          </a:xfrm>
          <a:prstGeom prst="rect">
            <a:avLst/>
          </a:prstGeom>
        </p:spPr>
      </p:pic>
      <p:sp>
        <p:nvSpPr>
          <p:cNvPr id="13" name="Slide Number Placeholder 1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0722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Präsentation unseres nichtlinearen Systems</a:t>
            </a:r>
          </a:p>
        </p:txBody>
      </p:sp>
      <p:sp>
        <p:nvSpPr>
          <p:cNvPr id="3" name="Content Placeholder 2"/>
          <p:cNvSpPr>
            <a:spLocks noGrp="1"/>
          </p:cNvSpPr>
          <p:nvPr>
            <p:ph sz="half" idx="1"/>
          </p:nvPr>
        </p:nvSpPr>
        <p:spPr>
          <a:xfrm>
            <a:off x="755620" y="1991276"/>
            <a:ext cx="7815324" cy="375185"/>
          </a:xfrm>
        </p:spPr>
        <p:txBody>
          <a:bodyPr>
            <a:normAutofit fontScale="85000" lnSpcReduction="10000"/>
          </a:bodyPr>
          <a:lstStyle/>
          <a:p>
            <a:r>
              <a:rPr lang="de" dirty="0"/>
              <a:t>Wir haben mit einem nichtlinearen Modell gearbeitet, das durch die Gleichung dargestellt wird:</a:t>
            </a:r>
          </a:p>
        </p:txBody>
      </p:sp>
      <p:sp>
        <p:nvSpPr>
          <p:cNvPr id="27" name="Content Placeholder 3"/>
          <p:cNvSpPr txBox="1">
            <a:spLocks/>
          </p:cNvSpPr>
          <p:nvPr/>
        </p:nvSpPr>
        <p:spPr>
          <a:xfrm>
            <a:off x="4290188" y="4346222"/>
            <a:ext cx="4358086" cy="316991"/>
          </a:xfrm>
          <a:prstGeom prst="rect">
            <a:avLst/>
          </a:prstGeom>
          <a:solidFill>
            <a:srgbClr val="00B050"/>
          </a:solidFill>
          <a:ln>
            <a:noFill/>
          </a:ln>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sz="1400" i="1" dirty="0">
                <a:solidFill>
                  <a:schemeClr val="bg1"/>
                </a:solidFill>
              </a:rPr>
              <a:t>Darstellung des Systems in MATLAB Simulink</a:t>
            </a:r>
            <a:endParaRPr lang="fr-FR" sz="1400" i="1" dirty="0">
              <a:solidFill>
                <a:schemeClr val="bg1"/>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290188" y="4761759"/>
            <a:ext cx="4358086" cy="1300508"/>
          </a:xfrm>
          <a:prstGeom prst="rect">
            <a:avLst/>
          </a:prstGeom>
        </p:spPr>
      </p:pic>
      <p:pic>
        <p:nvPicPr>
          <p:cNvPr id="19" name="Content Placeholder 5" descr="A math equations on a white background&#10;&#10;Description automatically generated">
            <a:extLst>
              <a:ext uri="{FF2B5EF4-FFF2-40B4-BE49-F238E27FC236}">
                <a16:creationId xmlns:a16="http://schemas.microsoft.com/office/drawing/2014/main" id="{759380F0-5124-200B-84B3-66BF4F130AE7}"/>
              </a:ext>
            </a:extLst>
          </p:cNvPr>
          <p:cNvPicPr>
            <a:picLocks noGrp="1" noChangeAspect="1"/>
          </p:cNvPicPr>
          <p:nvPr>
            <p:ph idx="1"/>
          </p:nvPr>
        </p:nvPicPr>
        <p:blipFill rotWithShape="1">
          <a:blip r:embed="rId4"/>
          <a:srcRect l="9436" t="13824" r="10617" b="5080"/>
          <a:stretch/>
        </p:blipFill>
        <p:spPr>
          <a:xfrm>
            <a:off x="927448" y="4100339"/>
            <a:ext cx="3237913" cy="1782142"/>
          </a:xfrm>
        </p:spPr>
      </p:pic>
      <p:pic>
        <p:nvPicPr>
          <p:cNvPr id="23" name="Picture 22"/>
          <p:cNvPicPr>
            <a:picLocks noChangeAspect="1"/>
          </p:cNvPicPr>
          <p:nvPr/>
        </p:nvPicPr>
        <p:blipFill>
          <a:blip r:embed="rId5"/>
          <a:stretch>
            <a:fillRect/>
          </a:stretch>
        </p:blipFill>
        <p:spPr>
          <a:xfrm>
            <a:off x="848426" y="2808354"/>
            <a:ext cx="2170925" cy="97979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55964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 sz="2400" dirty="0"/>
              <a:t>Entwurf eines Feedback-Controllers</a:t>
            </a:r>
            <a:endParaRPr lang="fr-FR" sz="2400" dirty="0"/>
          </a:p>
        </p:txBody>
      </p:sp>
      <p:sp>
        <p:nvSpPr>
          <p:cNvPr id="3" name="Content Placeholder 2"/>
          <p:cNvSpPr>
            <a:spLocks noGrp="1"/>
          </p:cNvSpPr>
          <p:nvPr>
            <p:ph type="body" idx="1"/>
          </p:nvPr>
        </p:nvSpPr>
        <p:spPr>
          <a:xfrm>
            <a:off x="923192" y="1927499"/>
            <a:ext cx="7647752" cy="483576"/>
          </a:xfrm>
        </p:spPr>
        <p:txBody>
          <a:bodyPr/>
          <a:lstStyle/>
          <a:p>
            <a:r>
              <a:rPr lang="de" b="1" dirty="0"/>
              <a:t>Berechnung der Steuerung mit der Polplatzierungsmethode</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581192" y="2499769"/>
                <a:ext cx="7981616" cy="1634603"/>
              </a:xfrm>
            </p:spPr>
            <p:txBody>
              <a:bodyPr>
                <a:normAutofit fontScale="85000" lnSpcReduction="20000"/>
              </a:bodyPr>
              <a:lstStyle/>
              <a:p>
                <a:pPr algn="just"/>
                <a:r>
                  <a:rPr lang="de" dirty="0"/>
                  <a:t>Um die Stabilität unseres Systems zu gewährleisten, haben wir die Polplatzierungsmethode verwendet. Wir haben die Reglerverstärkung </a:t>
                </a:r>
                <a:r>
                  <a:rPr lang="de" b="1" dirty="0"/>
                  <a:t>K </a:t>
                </a:r>
                <a:r>
                  <a:rPr lang="de" dirty="0"/>
                  <a:t>für die Zustandsrückkopplung berechnet. Die Verstärkung wird angepasst, um die Pole des linearisierten Systems zu positionieren. Die gewünschten Pole sind: </a:t>
                </a:r>
                <a:r>
                  <a:rPr lang="de" b="1" dirty="0"/>
                  <a:t>λ1​=0 und</a:t>
                </a:r>
                <a:r>
                  <a:rPr lang="de" dirty="0"/>
                  <a:t> </a:t>
                </a:r>
                <a:r>
                  <a:rPr lang="de" b="1" dirty="0"/>
                  <a:t>λ2​=−1 , </a:t>
                </a:r>
                <a:r>
                  <a:rPr lang="de" dirty="0"/>
                  <a:t>Diese Pole entsprechen den Eigenwerten der Matrix (A−BK) nach Anwendung des Reglers . </a:t>
                </a:r>
              </a:p>
              <a:p>
                <a:r>
                  <a:rPr lang="de" dirty="0"/>
                  <a:t>Der Zustandsrückkopplungsregler wird wie folgt definiert :</a:t>
                </a:r>
                <a14:m>
                  <m:oMath xmlns:m="http://schemas.openxmlformats.org/officeDocument/2006/math">
                    <m:r>
                      <a:rPr lang="en-GB" b="1" i="1" smtClean="0">
                        <a:latin typeface="Cambria Math" panose="02040503050406030204" pitchFamily="18" charset="0"/>
                      </a:rPr>
                      <m:t>𝒗</m:t>
                    </m:r>
                    <m:r>
                      <a:rPr lang="en-GB" b="1" i="1" smtClean="0">
                        <a:latin typeface="Cambria Math" panose="02040503050406030204" pitchFamily="18" charset="0"/>
                      </a:rPr>
                      <m:t>=−</m:t>
                    </m:r>
                    <m:r>
                      <a:rPr lang="en-GB" b="1" i="1" smtClean="0">
                        <a:latin typeface="Cambria Math" panose="02040503050406030204" pitchFamily="18" charset="0"/>
                      </a:rPr>
                      <m:t>𝑲𝒛</m:t>
                    </m:r>
                  </m:oMath>
                </a14:m>
                <a:endParaRPr lang="fr-FR" b="1" i="1" dirty="0"/>
              </a:p>
              <a:p>
                <a:pPr marL="0" indent="0">
                  <a:buNone/>
                </a:pPr>
                <a:r>
                  <a:rPr lang="de" i="1" dirty="0"/>
                  <a:t>       </a:t>
                </a:r>
                <a:r>
                  <a:rPr lang="de" dirty="0"/>
                  <a:t>wobei K der zu bestimmende Verstärkungsvektor ist </a:t>
                </a:r>
                <a:r>
                  <a:rPr lang="de" i="1" dirty="0"/>
                  <a:t>. </a:t>
                </a:r>
                <a14:m>
                  <m:oMath xmlns:m="http://schemas.openxmlformats.org/officeDocument/2006/math">
                    <m:r>
                      <a:rPr lang="en-GB" sz="1800" b="0" i="1" smtClean="0">
                        <a:latin typeface="Cambria Math" panose="02040503050406030204" pitchFamily="18" charset="0"/>
                      </a:rPr>
                      <m:t>𝐾</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m:t>
                        </m:r>
                        <m:r>
                          <a:rPr lang="en-GB" sz="1800" b="0" i="1" smtClean="0">
                            <a:latin typeface="Cambria Math" panose="02040503050406030204" pitchFamily="18" charset="0"/>
                          </a:rPr>
                          <m:t>𝑘</m:t>
                        </m:r>
                      </m:e>
                      <m:sub>
                        <m:r>
                          <a:rPr lang="en-GB" sz="1800" b="0" i="1" smtClean="0">
                            <a:latin typeface="Cambria Math" panose="02040503050406030204" pitchFamily="18" charset="0"/>
                          </a:rPr>
                          <m:t>1</m:t>
                        </m:r>
                      </m:sub>
                    </m:sSub>
                  </m:oMath>
                </a14:m>
                <a:r>
                  <a:rPr lang="de" sz="1800" i="1" dirty="0"/>
                  <a:t> </a:t>
                </a:r>
                <a14:m>
                  <m:oMath xmlns:m="http://schemas.openxmlformats.org/officeDocument/2006/math">
                    <m:sSub>
                      <m:sSubPr>
                        <m:ctrlPr>
                          <a:rPr lang="en-GB" sz="1800" i="1" dirty="0" smtClean="0">
                            <a:latin typeface="Cambria Math" panose="02040503050406030204" pitchFamily="18" charset="0"/>
                          </a:rPr>
                        </m:ctrlPr>
                      </m:sSubPr>
                      <m:e>
                        <m:r>
                          <a:rPr lang="en-GB" sz="1800" b="0" i="1" dirty="0" smtClean="0">
                            <a:latin typeface="Cambria Math" panose="02040503050406030204" pitchFamily="18" charset="0"/>
                          </a:rPr>
                          <m:t>𝑘</m:t>
                        </m:r>
                      </m:e>
                      <m:sub>
                        <m:r>
                          <a:rPr lang="en-GB" sz="1800" b="0" i="1" dirty="0" smtClean="0">
                            <a:latin typeface="Cambria Math" panose="02040503050406030204" pitchFamily="18" charset="0"/>
                          </a:rPr>
                          <m:t>2</m:t>
                        </m:r>
                      </m:sub>
                    </m:sSub>
                    <m:r>
                      <a:rPr lang="en-GB" sz="1800" b="0" i="1" dirty="0" smtClean="0">
                        <a:latin typeface="Cambria Math" panose="02040503050406030204" pitchFamily="18" charset="0"/>
                      </a:rPr>
                      <m:t>]</m:t>
                    </m:r>
                  </m:oMath>
                </a14:m>
                <a:endParaRPr lang="en-GB"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581192" y="2499769"/>
                <a:ext cx="7981616" cy="1634603"/>
              </a:xfrm>
              <a:blipFill>
                <a:blip r:embed="rId2"/>
                <a:stretch>
                  <a:fillRect t="-3358" r="-229" b="-3358"/>
                </a:stretch>
              </a:blipFill>
            </p:spPr>
            <p:txBody>
              <a:bodyPr/>
              <a:lstStyle/>
              <a:p>
                <a:r>
                  <a:rPr lang="en-GB">
                    <a:noFill/>
                  </a:rPr>
                  <a:t> </a:t>
                </a:r>
              </a:p>
            </p:txBody>
          </p:sp>
        </mc:Fallback>
      </mc:AlternateContent>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GB" dirty="0"/>
          </a:p>
        </p:txBody>
      </p:sp>
      <p:pic>
        <p:nvPicPr>
          <p:cNvPr id="19" name="Content Placeholder 3">
            <a:extLst>
              <a:ext uri="{FF2B5EF4-FFF2-40B4-BE49-F238E27FC236}">
                <a16:creationId xmlns:a16="http://schemas.microsoft.com/office/drawing/2014/main" id="{F3176AC1-98AC-D42F-2EAE-0C8D75972C8A}"/>
              </a:ext>
            </a:extLst>
          </p:cNvPr>
          <p:cNvPicPr>
            <a:picLocks noChangeAspect="1"/>
          </p:cNvPicPr>
          <p:nvPr/>
        </p:nvPicPr>
        <p:blipFill rotWithShape="1">
          <a:blip r:embed="rId3"/>
          <a:srcRect l="21422" t="17242" r="16204" b="37395"/>
          <a:stretch/>
        </p:blipFill>
        <p:spPr>
          <a:xfrm>
            <a:off x="1047546" y="3724402"/>
            <a:ext cx="2403239" cy="1066888"/>
          </a:xfrm>
          <a:prstGeom prst="rect">
            <a:avLst/>
          </a:prstGeom>
        </p:spPr>
      </p:pic>
      <p:pic>
        <p:nvPicPr>
          <p:cNvPr id="16" name="Picture 15"/>
          <p:cNvPicPr>
            <a:picLocks noChangeAspect="1"/>
          </p:cNvPicPr>
          <p:nvPr/>
        </p:nvPicPr>
        <p:blipFill>
          <a:blip r:embed="rId4"/>
          <a:stretch>
            <a:fillRect/>
          </a:stretch>
        </p:blipFill>
        <p:spPr>
          <a:xfrm>
            <a:off x="3222913" y="4316106"/>
            <a:ext cx="1799252" cy="468048"/>
          </a:xfrm>
          <a:prstGeom prst="rect">
            <a:avLst/>
          </a:prstGeom>
        </p:spPr>
      </p:pic>
      <p:pic>
        <p:nvPicPr>
          <p:cNvPr id="17" name="Picture 16"/>
          <p:cNvPicPr>
            <a:picLocks noChangeAspect="1"/>
          </p:cNvPicPr>
          <p:nvPr/>
        </p:nvPicPr>
        <p:blipFill>
          <a:blip r:embed="rId5"/>
          <a:stretch>
            <a:fillRect/>
          </a:stretch>
        </p:blipFill>
        <p:spPr>
          <a:xfrm>
            <a:off x="1066682" y="4810177"/>
            <a:ext cx="4312462" cy="523830"/>
          </a:xfrm>
          <a:prstGeom prst="rect">
            <a:avLst/>
          </a:prstGeom>
        </p:spPr>
      </p:pic>
      <p:sp>
        <p:nvSpPr>
          <p:cNvPr id="18" name="Rectangle 17"/>
          <p:cNvSpPr/>
          <p:nvPr/>
        </p:nvSpPr>
        <p:spPr>
          <a:xfrm>
            <a:off x="949569" y="5402198"/>
            <a:ext cx="1609736" cy="323165"/>
          </a:xfrm>
          <a:prstGeom prst="rect">
            <a:avLst/>
          </a:prstGeom>
        </p:spPr>
        <p:txBody>
          <a:bodyPr wrap="none">
            <a:spAutoFit/>
          </a:bodyPr>
          <a:lstStyle/>
          <a:p>
            <a:r>
              <a:rPr lang="de" sz="1500" dirty="0" err="1"/>
              <a:t>det</a:t>
            </a:r>
            <a:r>
              <a:rPr lang="de" sz="1500" dirty="0"/>
              <a:t> ( </a:t>
            </a:r>
            <a:r>
              <a:rPr lang="de" sz="1500" dirty="0" err="1"/>
              <a:t>Acl </a:t>
            </a:r>
            <a:r>
              <a:rPr lang="de" sz="1500" dirty="0"/>
              <a:t>​− λ ich)=0  </a:t>
            </a:r>
            <a:r>
              <a:rPr lang="de" sz="1200" dirty="0"/>
              <a:t>=&gt;</a:t>
            </a:r>
            <a:endParaRPr lang="en-GB" sz="1200" dirty="0"/>
          </a:p>
        </p:txBody>
      </p:sp>
      <p:pic>
        <p:nvPicPr>
          <p:cNvPr id="20" name="Picture 19"/>
          <p:cNvPicPr>
            <a:picLocks noChangeAspect="1"/>
          </p:cNvPicPr>
          <p:nvPr/>
        </p:nvPicPr>
        <p:blipFill>
          <a:blip r:embed="rId6"/>
          <a:stretch>
            <a:fillRect/>
          </a:stretch>
        </p:blipFill>
        <p:spPr>
          <a:xfrm>
            <a:off x="2457285" y="5299678"/>
            <a:ext cx="2085729" cy="528204"/>
          </a:xfrm>
          <a:prstGeom prst="rect">
            <a:avLst/>
          </a:prstGeom>
        </p:spPr>
      </p:pic>
      <p:sp>
        <p:nvSpPr>
          <p:cNvPr id="24" name="Rectangle 23"/>
          <p:cNvSpPr/>
          <p:nvPr/>
        </p:nvSpPr>
        <p:spPr>
          <a:xfrm>
            <a:off x="1066681" y="5893791"/>
            <a:ext cx="2264347" cy="323165"/>
          </a:xfrm>
          <a:prstGeom prst="rect">
            <a:avLst/>
          </a:prstGeom>
          <a:ln>
            <a:solidFill>
              <a:schemeClr val="tx1"/>
            </a:solidFill>
          </a:ln>
        </p:spPr>
        <p:txBody>
          <a:bodyPr wrap="square">
            <a:spAutoFit/>
          </a:bodyPr>
          <a:lstStyle/>
          <a:p>
            <a:pPr algn="ctr"/>
            <a:r>
              <a:rPr lang="de" sz="1500" i="1" dirty="0"/>
              <a:t>K = [2 3]</a:t>
            </a:r>
            <a:endParaRPr lang="en-GB" sz="1200" i="1" dirty="0"/>
          </a:p>
        </p:txBody>
      </p:sp>
      <p:pic>
        <p:nvPicPr>
          <p:cNvPr id="21" name="Picture 20"/>
          <p:cNvPicPr>
            <a:picLocks noChangeAspect="1"/>
          </p:cNvPicPr>
          <p:nvPr/>
        </p:nvPicPr>
        <p:blipFill>
          <a:blip r:embed="rId7">
            <a:duotone>
              <a:prstClr val="black"/>
              <a:schemeClr val="accent2">
                <a:tint val="45000"/>
                <a:satMod val="400000"/>
              </a:schemeClr>
            </a:duotone>
          </a:blip>
          <a:stretch>
            <a:fillRect/>
          </a:stretch>
        </p:blipFill>
        <p:spPr>
          <a:xfrm>
            <a:off x="5143500" y="5725363"/>
            <a:ext cx="2897354" cy="789770"/>
          </a:xfrm>
          <a:prstGeom prst="rect">
            <a:avLst/>
          </a:prstGeom>
        </p:spPr>
      </p:pic>
      <p:sp>
        <p:nvSpPr>
          <p:cNvPr id="27" name="Content Placeholder 3"/>
          <p:cNvSpPr txBox="1">
            <a:spLocks/>
          </p:cNvSpPr>
          <p:nvPr/>
        </p:nvSpPr>
        <p:spPr>
          <a:xfrm>
            <a:off x="5143500" y="5440433"/>
            <a:ext cx="4000500"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sz="1400" i="1" dirty="0">
                <a:solidFill>
                  <a:schemeClr val="bg1"/>
                </a:solidFill>
              </a:rPr>
              <a:t>Darstellung des Systems in MATLAB Simulink</a:t>
            </a:r>
            <a:endParaRPr lang="fr-FR" sz="1400" i="1" dirty="0">
              <a:solidFill>
                <a:schemeClr val="bg1"/>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30341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 dirty="0"/>
              <a:t>Regler mit linearisiertem Eingang</a:t>
            </a:r>
          </a:p>
        </p:txBody>
      </p:sp>
      <p:sp>
        <p:nvSpPr>
          <p:cNvPr id="8" name="Content Placeholder 7"/>
          <p:cNvSpPr>
            <a:spLocks noGrp="1"/>
          </p:cNvSpPr>
          <p:nvPr>
            <p:ph idx="1"/>
          </p:nvPr>
        </p:nvSpPr>
        <p:spPr>
          <a:xfrm>
            <a:off x="581192" y="2224454"/>
            <a:ext cx="7989752" cy="854627"/>
          </a:xfrm>
        </p:spPr>
        <p:txBody>
          <a:bodyPr>
            <a:normAutofit/>
          </a:bodyPr>
          <a:lstStyle/>
          <a:p>
            <a:r>
              <a:rPr lang="de" dirty="0"/>
              <a:t>Zur Validierung unseres Ansatzes und unserer Berechnungen wurden Simulationen in Simulink (MATLAB-Umgebung) durchgeführt :</a:t>
            </a:r>
            <a:endParaRPr lang="en-GB" dirty="0"/>
          </a:p>
        </p:txBody>
      </p:sp>
      <p:pic>
        <p:nvPicPr>
          <p:cNvPr id="14" name="Picture 13"/>
          <p:cNvPicPr>
            <a:picLocks noChangeAspect="1"/>
          </p:cNvPicPr>
          <p:nvPr/>
        </p:nvPicPr>
        <p:blipFill>
          <a:blip r:embed="rId2"/>
          <a:stretch>
            <a:fillRect/>
          </a:stretch>
        </p:blipFill>
        <p:spPr>
          <a:xfrm>
            <a:off x="936381" y="3174023"/>
            <a:ext cx="2957871" cy="2018865"/>
          </a:xfrm>
          <a:prstGeom prst="rect">
            <a:avLst/>
          </a:prstGeom>
        </p:spPr>
      </p:pic>
      <p:sp>
        <p:nvSpPr>
          <p:cNvPr id="15" name="Content Placeholder 3"/>
          <p:cNvSpPr txBox="1">
            <a:spLocks/>
          </p:cNvSpPr>
          <p:nvPr/>
        </p:nvSpPr>
        <p:spPr>
          <a:xfrm>
            <a:off x="4281853" y="3453372"/>
            <a:ext cx="4862147"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sz="1400" i="1" dirty="0">
                <a:solidFill>
                  <a:schemeClr val="bg1"/>
                </a:solidFill>
              </a:rPr>
              <a:t>Darstellung des Systems in MATLAB Simulink</a:t>
            </a:r>
            <a:endParaRPr lang="fr-FR" sz="1400" i="1" dirty="0">
              <a:solidFill>
                <a:schemeClr val="bg1"/>
              </a:solidFill>
            </a:endParaRPr>
          </a:p>
        </p:txBody>
      </p:sp>
      <p:pic>
        <p:nvPicPr>
          <p:cNvPr id="2" name="Picture 1"/>
          <p:cNvPicPr>
            <a:picLocks noChangeAspect="1"/>
          </p:cNvPicPr>
          <p:nvPr/>
        </p:nvPicPr>
        <p:blipFill>
          <a:blip r:embed="rId3"/>
          <a:stretch>
            <a:fillRect/>
          </a:stretch>
        </p:blipFill>
        <p:spPr>
          <a:xfrm>
            <a:off x="4281853" y="3898561"/>
            <a:ext cx="4655477" cy="159934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08400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Matlab </a:t>
            </a:r>
            <a:r>
              <a:rPr lang="de" dirty="0" err="1"/>
              <a:t>Simulink</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098" name="Picture 2" descr="Icône de loupe fond d'écran HD 8K Image photographique | Image Premium  générée à base d'IA"/>
          <p:cNvPicPr>
            <a:picLocks noChangeAspect="1" noChangeArrowheads="1"/>
          </p:cNvPicPr>
          <p:nvPr/>
        </p:nvPicPr>
        <p:blipFill rotWithShape="1">
          <a:blip r:embed="rId2">
            <a:extLst>
              <a:ext uri="{28A0092B-C50C-407E-A947-70E740481C1C}">
                <a14:useLocalDpi xmlns:a14="http://schemas.microsoft.com/office/drawing/2010/main" val="0"/>
              </a:ext>
            </a:extLst>
          </a:blip>
          <a:srcRect t="23337" b="21802"/>
          <a:stretch/>
        </p:blipFill>
        <p:spPr bwMode="auto">
          <a:xfrm>
            <a:off x="581193" y="1072444"/>
            <a:ext cx="8147272" cy="250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8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 dirty="0"/>
              <a:t>SIMULINK - LINEARISIERTES SYSTEM</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581192" y="2148408"/>
                <a:ext cx="7989752" cy="849769"/>
              </a:xfrm>
            </p:spPr>
            <p:txBody>
              <a:bodyPr>
                <a:normAutofit fontScale="92500" lnSpcReduction="10000"/>
              </a:bodyPr>
              <a:lstStyle/>
              <a:p>
                <a:pPr algn="just"/>
                <a:r>
                  <a:rPr lang="de" dirty="0"/>
                  <a:t>Zur Validierung unseres Ansatzes und unserer Berechnungen werden Simulationen in Simulink (MATLAB-Umgebung) durchgeführt. Hier ist unser nichtlineares System in Rot und das Setup zur Linearisierung seines Zustands </a:t>
                </a:r>
                <a14:m>
                  <m:oMath xmlns:m="http://schemas.openxmlformats.org/officeDocument/2006/math">
                    <m:r>
                      <a:rPr lang="en-GB" b="0" i="1" smtClean="0">
                        <a:latin typeface="Cambria Math" panose="02040503050406030204" pitchFamily="18" charset="0"/>
                      </a:rPr>
                      <m:t>𝑥</m:t>
                    </m:r>
                  </m:oMath>
                </a14:m>
                <a:r>
                  <a:rPr lang="de" b="0" dirty="0"/>
                  <a:t>.</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581192" y="2148408"/>
                <a:ext cx="7989752" cy="849769"/>
              </a:xfrm>
              <a:blipFill>
                <a:blip r:embed="rId2"/>
                <a:stretch>
                  <a:fillRect l="-229" t="-1429" r="-458" b="-5714"/>
                </a:stretch>
              </a:blipFill>
            </p:spPr>
            <p:txBody>
              <a:bodyPr/>
              <a:lstStyle/>
              <a:p>
                <a:r xmlns:a="http://schemas.openxmlformats.org/drawingml/2006/main">
                  <a:rPr lang="de">
                    <a:noFill/>
                  </a:rPr>
                  <a:t> </a:t>
                </a:r>
              </a:p>
            </p:txBody>
          </p:sp>
        </mc:Fallback>
      </mc:AlternateContent>
      <p:pic>
        <p:nvPicPr>
          <p:cNvPr id="2" name="Picture 1"/>
          <p:cNvPicPr>
            <a:picLocks noChangeAspect="1"/>
          </p:cNvPicPr>
          <p:nvPr/>
        </p:nvPicPr>
        <p:blipFill>
          <a:blip r:embed="rId3"/>
          <a:stretch>
            <a:fillRect/>
          </a:stretch>
        </p:blipFill>
        <p:spPr>
          <a:xfrm>
            <a:off x="771610" y="3138854"/>
            <a:ext cx="7646843" cy="2720079"/>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2062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0" lang="de" sz="2800" b="0" i="0" u="none" strike="noStrike" kern="1200" cap="all" spc="0" normalizeH="0" baseline="0" noProof="0" dirty="0">
                <a:ln>
                  <a:noFill/>
                </a:ln>
                <a:solidFill>
                  <a:prstClr val="white"/>
                </a:solidFill>
                <a:effectLst/>
                <a:uLnTx/>
                <a:uFillTx/>
                <a:latin typeface="Gill Sans MT" panose="020B0502020104020203"/>
                <a:ea typeface="+mj-ea"/>
                <a:cs typeface="+mj-cs"/>
              </a:rPr>
              <a:t>SIMULINK - LINEARISIERTES SYSTEM </a:t>
            </a:r>
            <a: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t/>
            </a:r>
            <a:b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br>
            <a:r>
              <a:rPr kumimoji="0" lang="de" sz="2000" b="0" i="1" u="none" strike="noStrike" kern="1200" cap="all" spc="0" normalizeH="0" baseline="0" noProof="0" dirty="0">
                <a:ln>
                  <a:noFill/>
                </a:ln>
                <a:solidFill>
                  <a:prstClr val="white"/>
                </a:solidFill>
                <a:effectLst/>
                <a:uLnTx/>
                <a:uFillTx/>
                <a:latin typeface="Gill Sans MT" panose="020B0502020104020203"/>
                <a:ea typeface="+mj-ea"/>
                <a:cs typeface="+mj-cs"/>
              </a:rPr>
              <a:t>LINEARISIERTES SYSTEM STABILITÄTSTEST</a:t>
            </a:r>
            <a:endParaRPr lang="en-GB" dirty="0"/>
          </a:p>
        </p:txBody>
      </p:sp>
      <p:sp>
        <p:nvSpPr>
          <p:cNvPr id="6" name="Content Placeholder 7"/>
          <p:cNvSpPr txBox="1">
            <a:spLocks/>
          </p:cNvSpPr>
          <p:nvPr/>
        </p:nvSpPr>
        <p:spPr>
          <a:xfrm>
            <a:off x="581191" y="1988031"/>
            <a:ext cx="8079232" cy="1037491"/>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2400" b="1" dirty="0">
                <a:solidFill>
                  <a:srgbClr val="0070C0"/>
                </a:solidFill>
              </a:rPr>
              <a:t>1. </a:t>
            </a:r>
            <a:r>
              <a:rPr lang="de" sz="2400" b="1" baseline="30000" dirty="0">
                <a:solidFill>
                  <a:srgbClr val="0070C0"/>
                </a:solidFill>
              </a:rPr>
              <a:t>Test </a:t>
            </a:r>
            <a:r>
              <a:rPr lang="de" sz="2400" b="1" dirty="0">
                <a:solidFill>
                  <a:srgbClr val="0070C0"/>
                </a:solidFill>
              </a:rPr>
              <a:t>: </a:t>
            </a:r>
            <a:r>
              <a:rPr lang="de" sz="2400" b="1" dirty="0"/>
              <a:t>x </a:t>
            </a:r>
            <a:r>
              <a:rPr lang="de" sz="1200" b="1" dirty="0"/>
              <a:t>1 </a:t>
            </a:r>
            <a:r>
              <a:rPr lang="de" sz="2400" b="1" dirty="0"/>
              <a:t>= 2 und x </a:t>
            </a:r>
            <a:r>
              <a:rPr lang="de" sz="1200" b="1" dirty="0"/>
              <a:t>2 </a:t>
            </a:r>
            <a:r>
              <a:rPr lang="de" sz="2400" b="1" dirty="0"/>
              <a:t>= 4</a:t>
            </a:r>
          </a:p>
          <a:p>
            <a:pPr marL="0" indent="0">
              <a:buNone/>
            </a:pPr>
            <a:r>
              <a:rPr lang="de" dirty="0"/>
              <a:t>Wir initialisieren unser System an einer anderen Position als seinem Gleichgewichtspunkt x=[0; 0], um zu überprüfen, ob es zur Gleichgewichtsposition zurückkehrt.</a:t>
            </a:r>
            <a:endParaRPr lang="fr-FR" dirty="0"/>
          </a:p>
        </p:txBody>
      </p:sp>
      <p:pic>
        <p:nvPicPr>
          <p:cNvPr id="11" name="Picture 10"/>
          <p:cNvPicPr>
            <a:picLocks noChangeAspect="1"/>
          </p:cNvPicPr>
          <p:nvPr/>
        </p:nvPicPr>
        <p:blipFill rotWithShape="1">
          <a:blip r:embed="rId2"/>
          <a:srcRect b="3750"/>
          <a:stretch/>
        </p:blipFill>
        <p:spPr>
          <a:xfrm>
            <a:off x="698953" y="3025522"/>
            <a:ext cx="3291342" cy="2241070"/>
          </a:xfrm>
          <a:prstGeom prst="rect">
            <a:avLst/>
          </a:prstGeom>
        </p:spPr>
      </p:pic>
      <p:sp>
        <p:nvSpPr>
          <p:cNvPr id="13" name="Content Placeholder 7"/>
          <p:cNvSpPr txBox="1">
            <a:spLocks/>
          </p:cNvSpPr>
          <p:nvPr/>
        </p:nvSpPr>
        <p:spPr>
          <a:xfrm>
            <a:off x="581191" y="5353910"/>
            <a:ext cx="3194693" cy="1063867"/>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b="1" dirty="0">
                <a:solidFill>
                  <a:srgbClr val="C00000"/>
                </a:solidFill>
              </a:rPr>
              <a:t>ABSCHLUSS</a:t>
            </a:r>
          </a:p>
          <a:p>
            <a:pPr marL="0" indent="0">
              <a:buNone/>
            </a:pPr>
            <a:r>
              <a:rPr lang="de" dirty="0"/>
              <a:t>Zunächst weicht das System von den definierten Positionen ab, nach </a:t>
            </a:r>
            <a:r>
              <a:rPr lang="de" dirty="0">
                <a:solidFill>
                  <a:srgbClr val="00B0F0"/>
                </a:solidFill>
              </a:rPr>
              <a:t>5 Sekunden </a:t>
            </a:r>
            <a:r>
              <a:rPr lang="de" dirty="0"/>
              <a:t>stabilisiert es sich jedoch.</a:t>
            </a:r>
            <a:endParaRPr lang="fr-FR" dirty="0">
              <a:solidFill>
                <a:schemeClr val="tx2">
                  <a:lumMod val="75000"/>
                </a:schemeClr>
              </a:solidFill>
            </a:endParaRPr>
          </a:p>
        </p:txBody>
      </p:sp>
      <p:pic>
        <p:nvPicPr>
          <p:cNvPr id="5" name="Picture 4"/>
          <p:cNvPicPr>
            <a:picLocks noChangeAspect="1"/>
          </p:cNvPicPr>
          <p:nvPr/>
        </p:nvPicPr>
        <p:blipFill rotWithShape="1">
          <a:blip r:embed="rId3"/>
          <a:srcRect b="3487"/>
          <a:stretch/>
        </p:blipFill>
        <p:spPr>
          <a:xfrm>
            <a:off x="3990295" y="2955183"/>
            <a:ext cx="4737531" cy="3234601"/>
          </a:xfrm>
          <a:prstGeom prst="rect">
            <a:avLst/>
          </a:prstGeom>
        </p:spPr>
      </p:pic>
      <p:sp>
        <p:nvSpPr>
          <p:cNvPr id="15" name="Smiley Face 14"/>
          <p:cNvSpPr/>
          <p:nvPr/>
        </p:nvSpPr>
        <p:spPr>
          <a:xfrm>
            <a:off x="573006" y="5406662"/>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389908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 dirty="0"/>
              <a:t>LINEARISIERTES SYSTEM MIT REFERENZEINGANG </a:t>
            </a:r>
            <a:r>
              <a:rPr lang="pl-PL" dirty="0"/>
              <a:t/>
            </a:r>
            <a:br>
              <a:rPr lang="pl-PL" dirty="0"/>
            </a:br>
            <a:r>
              <a:rPr lang="de" sz="2000" i="1" dirty="0"/>
              <a:t>STEUERUNG DES LINEARISIERTEN SYSTEMS</a:t>
            </a:r>
            <a:endParaRPr lang="en-GB" dirty="0"/>
          </a:p>
        </p:txBody>
      </p:sp>
      <p:sp>
        <p:nvSpPr>
          <p:cNvPr id="6" name="Content Placeholder 7"/>
          <p:cNvSpPr txBox="1">
            <a:spLocks/>
          </p:cNvSpPr>
          <p:nvPr/>
        </p:nvSpPr>
        <p:spPr>
          <a:xfrm>
            <a:off x="581191" y="1916723"/>
            <a:ext cx="8149572" cy="13118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2400" dirty="0">
                <a:solidFill>
                  <a:srgbClr val="00B0F0"/>
                </a:solidFill>
              </a:rPr>
              <a:t>Prinzip</a:t>
            </a:r>
            <a:r>
              <a:rPr lang="de" sz="2400" b="1" dirty="0">
                <a:solidFill>
                  <a:srgbClr val="0070C0"/>
                </a:solidFill>
              </a:rPr>
              <a:t> : </a:t>
            </a:r>
            <a:r>
              <a:rPr lang="de" dirty="0"/>
              <a:t>Wir haben nun die vollständige Darstellung unseres Systems mit einem Eingang ausgestattet. Das Prinzip ist einfach: Definieren Sie ein Signal, das als Referenz für unser Modell dient. Mit unserer Reglerverstärkung K können wir unserem Roboter befehlen, dieser Referenz zu folgen.</a:t>
            </a:r>
            <a:endParaRPr lang="fr-FR" b="1" dirty="0"/>
          </a:p>
        </p:txBody>
      </p:sp>
      <p:pic>
        <p:nvPicPr>
          <p:cNvPr id="5" name="Picture 4"/>
          <p:cNvPicPr>
            <a:picLocks noChangeAspect="1"/>
          </p:cNvPicPr>
          <p:nvPr/>
        </p:nvPicPr>
        <p:blipFill>
          <a:blip r:embed="rId2"/>
          <a:stretch>
            <a:fillRect/>
          </a:stretch>
        </p:blipFill>
        <p:spPr>
          <a:xfrm>
            <a:off x="355824" y="3374542"/>
            <a:ext cx="8440487" cy="2902888"/>
          </a:xfrm>
          <a:prstGeom prst="rect">
            <a:avLst/>
          </a:prstGeom>
        </p:spPr>
      </p:pic>
      <p:sp>
        <p:nvSpPr>
          <p:cNvPr id="8" name="Slide Number Placeholder 7"/>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99816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0" lang="de" sz="2800" b="0" i="0" u="none" strike="noStrike" kern="1200" cap="all" spc="0" normalizeH="0" baseline="0" noProof="0" dirty="0">
                <a:ln>
                  <a:noFill/>
                </a:ln>
                <a:solidFill>
                  <a:prstClr val="white"/>
                </a:solidFill>
                <a:effectLst/>
                <a:uLnTx/>
                <a:uFillTx/>
                <a:latin typeface="Gill Sans MT" panose="020B0502020104020203"/>
                <a:ea typeface="+mj-ea"/>
                <a:cs typeface="+mj-cs"/>
              </a:rPr>
              <a:t>SIMULINK - LINEARISIERTES SYSTEM </a:t>
            </a:r>
            <a: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t/>
            </a:r>
            <a:b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br>
            <a:r>
              <a:rPr kumimoji="0" lang="de" sz="2000" b="0" i="1" u="none" strike="noStrike" kern="1200" cap="all" spc="0" normalizeH="0" baseline="0" noProof="0" dirty="0">
                <a:ln>
                  <a:noFill/>
                </a:ln>
                <a:solidFill>
                  <a:prstClr val="white"/>
                </a:solidFill>
                <a:effectLst/>
                <a:uLnTx/>
                <a:uFillTx/>
                <a:latin typeface="Gill Sans MT" panose="020B0502020104020203"/>
                <a:ea typeface="+mj-ea"/>
                <a:cs typeface="+mj-cs"/>
              </a:rPr>
              <a:t>LINEARISIERTES SYSTEM STABILITÄTSTEST</a:t>
            </a:r>
            <a:endParaRPr lang="en-GB" dirty="0"/>
          </a:p>
        </p:txBody>
      </p:sp>
      <p:sp>
        <p:nvSpPr>
          <p:cNvPr id="6" name="Content Placeholder 7"/>
          <p:cNvSpPr txBox="1">
            <a:spLocks/>
          </p:cNvSpPr>
          <p:nvPr/>
        </p:nvSpPr>
        <p:spPr>
          <a:xfrm>
            <a:off x="581191" y="2043288"/>
            <a:ext cx="3979520" cy="304800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2400" b="1" dirty="0">
                <a:solidFill>
                  <a:srgbClr val="0070C0"/>
                </a:solidFill>
              </a:rPr>
              <a:t>2. </a:t>
            </a:r>
            <a:r>
              <a:rPr lang="de" sz="2400" b="1" baseline="30000" dirty="0">
                <a:solidFill>
                  <a:srgbClr val="0070C0"/>
                </a:solidFill>
              </a:rPr>
              <a:t>Prüfung </a:t>
            </a:r>
            <a:r>
              <a:rPr lang="de" sz="2400" b="1" dirty="0">
                <a:solidFill>
                  <a:srgbClr val="0070C0"/>
                </a:solidFill>
              </a:rPr>
              <a:t>:</a:t>
            </a:r>
            <a:endParaRPr lang="fr-FR" sz="2400" b="1" dirty="0">
              <a:solidFill>
                <a:srgbClr val="0070C0"/>
              </a:solidFill>
            </a:endParaRPr>
          </a:p>
          <a:p>
            <a:pPr algn="just"/>
            <a:r>
              <a:rPr lang="de" dirty="0"/>
              <a:t>Wir senden einen Impuls mit dem Wert 2, der nach 2 Sekunden ausgelöst wird. Dies stellt unsere </a:t>
            </a:r>
            <a:r>
              <a:rPr lang="de" b="1" dirty="0"/>
              <a:t>Referenztrajektorie Zr dar </a:t>
            </a:r>
            <a:r>
              <a:rPr lang="de" dirty="0"/>
              <a:t>. Da wir das System in einer instabilen Position verlassen haben (x ≠ 0), beobachten wir nun das Verhalten des </a:t>
            </a:r>
            <a:r>
              <a:rPr lang="de" b="1" dirty="0"/>
              <a:t>Ausgangs Z in Bezug auf Zr​.</a:t>
            </a:r>
            <a:endParaRPr lang="fr-FR" b="1" dirty="0"/>
          </a:p>
        </p:txBody>
      </p:sp>
      <p:pic>
        <p:nvPicPr>
          <p:cNvPr id="8" name="Picture 7"/>
          <p:cNvPicPr>
            <a:picLocks noChangeAspect="1"/>
          </p:cNvPicPr>
          <p:nvPr/>
        </p:nvPicPr>
        <p:blipFill rotWithShape="1">
          <a:blip r:embed="rId2"/>
          <a:srcRect l="106" t="49859" r="49825" b="-516"/>
          <a:stretch/>
        </p:blipFill>
        <p:spPr>
          <a:xfrm>
            <a:off x="4963498" y="2043288"/>
            <a:ext cx="3607446" cy="2340479"/>
          </a:xfrm>
          <a:prstGeom prst="rect">
            <a:avLst/>
          </a:prstGeom>
        </p:spPr>
      </p:pic>
      <p:pic>
        <p:nvPicPr>
          <p:cNvPr id="13" name="Picture 12"/>
          <p:cNvPicPr>
            <a:picLocks noChangeAspect="1"/>
          </p:cNvPicPr>
          <p:nvPr/>
        </p:nvPicPr>
        <p:blipFill rotWithShape="1">
          <a:blip r:embed="rId2"/>
          <a:srcRect t="-457" r="49655" b="49761"/>
          <a:stretch/>
        </p:blipFill>
        <p:spPr>
          <a:xfrm>
            <a:off x="4847285" y="4383767"/>
            <a:ext cx="3723659" cy="2404533"/>
          </a:xfrm>
          <a:prstGeom prst="rect">
            <a:avLst/>
          </a:prstGeom>
        </p:spPr>
      </p:pic>
      <p:pic>
        <p:nvPicPr>
          <p:cNvPr id="11" name="Picture 10"/>
          <p:cNvPicPr>
            <a:picLocks noChangeAspect="1"/>
          </p:cNvPicPr>
          <p:nvPr/>
        </p:nvPicPr>
        <p:blipFill>
          <a:blip r:embed="rId3"/>
          <a:stretch>
            <a:fillRect/>
          </a:stretch>
        </p:blipFill>
        <p:spPr>
          <a:xfrm>
            <a:off x="900993" y="5053617"/>
            <a:ext cx="3068353" cy="1286933"/>
          </a:xfrm>
          <a:prstGeom prst="rect">
            <a:avLst/>
          </a:prstGeom>
        </p:spPr>
      </p:pic>
      <p:sp>
        <p:nvSpPr>
          <p:cNvPr id="15" name="Slide Number Placeholder 1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9964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Inhaltsverzeichnis</a:t>
            </a:r>
          </a:p>
        </p:txBody>
      </p:sp>
      <p:sp>
        <p:nvSpPr>
          <p:cNvPr id="3" name="Content Placeholder 2"/>
          <p:cNvSpPr>
            <a:spLocks noGrp="1"/>
          </p:cNvSpPr>
          <p:nvPr>
            <p:ph idx="1"/>
          </p:nvPr>
        </p:nvSpPr>
        <p:spPr/>
        <p:txBody>
          <a:bodyPr>
            <a:normAutofit/>
          </a:bodyPr>
          <a:lstStyle/>
          <a:p>
            <a:r>
              <a:rPr lang="de" sz="2800" dirty="0">
                <a:solidFill>
                  <a:schemeClr val="accent2">
                    <a:lumMod val="75000"/>
                  </a:schemeClr>
                </a:solidFill>
              </a:rPr>
              <a:t>I. </a:t>
            </a:r>
            <a:r>
              <a:rPr lang="de" sz="2800" dirty="0"/>
              <a:t>Einleitung</a:t>
            </a:r>
          </a:p>
          <a:p>
            <a:r>
              <a:rPr lang="de" sz="2800" dirty="0">
                <a:solidFill>
                  <a:schemeClr val="accent2">
                    <a:lumMod val="75000"/>
                  </a:schemeClr>
                </a:solidFill>
              </a:rPr>
              <a:t>II.</a:t>
            </a:r>
            <a:r>
              <a:rPr lang="de" sz="2800" dirty="0">
                <a:solidFill>
                  <a:srgbClr val="0070C0"/>
                </a:solidFill>
              </a:rPr>
              <a:t> </a:t>
            </a:r>
            <a:r>
              <a:rPr lang="de" sz="2800" dirty="0"/>
              <a:t>Systemstudie</a:t>
            </a:r>
          </a:p>
          <a:p>
            <a:r>
              <a:rPr lang="de" sz="2800" dirty="0">
                <a:solidFill>
                  <a:schemeClr val="accent2">
                    <a:lumMod val="75000"/>
                  </a:schemeClr>
                </a:solidFill>
              </a:rPr>
              <a:t>III. </a:t>
            </a:r>
            <a:r>
              <a:rPr lang="de" sz="2800" dirty="0"/>
              <a:t>Simulink-Modell</a:t>
            </a:r>
          </a:p>
          <a:p>
            <a:r>
              <a:rPr lang="de" sz="2800" dirty="0">
                <a:solidFill>
                  <a:schemeClr val="accent2">
                    <a:lumMod val="75000"/>
                  </a:schemeClr>
                </a:solidFill>
              </a:rPr>
              <a:t>IV. </a:t>
            </a:r>
            <a:r>
              <a:rPr lang="de" sz="2800" dirty="0"/>
              <a:t>Fazit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56549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0" lang="de" sz="2800" b="0" i="0" u="none" strike="noStrike" kern="1200" cap="all" spc="0" normalizeH="0" baseline="0" noProof="0" dirty="0">
                <a:ln>
                  <a:noFill/>
                </a:ln>
                <a:solidFill>
                  <a:prstClr val="white"/>
                </a:solidFill>
                <a:effectLst/>
                <a:uLnTx/>
                <a:uFillTx/>
                <a:latin typeface="Gill Sans MT" panose="020B0502020104020203"/>
                <a:ea typeface="+mj-ea"/>
                <a:cs typeface="+mj-cs"/>
              </a:rPr>
              <a:t>SIMULINK - LINEARISIERTES SYSTEM </a:t>
            </a:r>
            <a: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t/>
            </a:r>
            <a:br>
              <a:rPr kumimoji="0" lang="pl-PL" sz="2800" b="0" i="0" u="none" strike="noStrike" kern="1200" cap="all" spc="0" normalizeH="0" baseline="0" noProof="0" dirty="0">
                <a:ln>
                  <a:noFill/>
                </a:ln>
                <a:solidFill>
                  <a:prstClr val="white"/>
                </a:solidFill>
                <a:effectLst/>
                <a:uLnTx/>
                <a:uFillTx/>
                <a:latin typeface="Gill Sans MT" panose="020B0502020104020203"/>
                <a:ea typeface="+mj-ea"/>
                <a:cs typeface="+mj-cs"/>
              </a:rPr>
            </a:br>
            <a:r>
              <a:rPr kumimoji="0" lang="de" sz="2000" b="0" i="1" u="none" strike="noStrike" kern="1200" cap="all" spc="0" normalizeH="0" baseline="0" noProof="0" dirty="0">
                <a:ln>
                  <a:noFill/>
                </a:ln>
                <a:solidFill>
                  <a:prstClr val="white"/>
                </a:solidFill>
                <a:effectLst/>
                <a:uLnTx/>
                <a:uFillTx/>
                <a:latin typeface="Gill Sans MT" panose="020B0502020104020203"/>
                <a:ea typeface="+mj-ea"/>
                <a:cs typeface="+mj-cs"/>
              </a:rPr>
              <a:t>LINEARISIERTES SYSTEM STABILITÄTSTEST</a:t>
            </a:r>
            <a:endParaRPr lang="en-GB" dirty="0"/>
          </a:p>
        </p:txBody>
      </p:sp>
      <p:sp>
        <p:nvSpPr>
          <p:cNvPr id="12" name="Smiley Face 11"/>
          <p:cNvSpPr/>
          <p:nvPr/>
        </p:nvSpPr>
        <p:spPr>
          <a:xfrm>
            <a:off x="6163734" y="4171707"/>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rotWithShape="1">
          <a:blip r:embed="rId2"/>
          <a:srcRect r="50266" b="49800"/>
          <a:stretch/>
        </p:blipFill>
        <p:spPr>
          <a:xfrm>
            <a:off x="464519" y="1942659"/>
            <a:ext cx="3678503" cy="2380985"/>
          </a:xfrm>
          <a:prstGeom prst="rect">
            <a:avLst/>
          </a:prstGeom>
        </p:spPr>
      </p:pic>
      <p:sp>
        <p:nvSpPr>
          <p:cNvPr id="10" name="Content Placeholder 7"/>
          <p:cNvSpPr txBox="1">
            <a:spLocks/>
          </p:cNvSpPr>
          <p:nvPr/>
        </p:nvSpPr>
        <p:spPr>
          <a:xfrm>
            <a:off x="4235996" y="2193751"/>
            <a:ext cx="4643309" cy="4466254"/>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1400" b="1" dirty="0">
                <a:solidFill>
                  <a:srgbClr val="C00000"/>
                </a:solidFill>
              </a:rPr>
              <a:t>ABSCHLUSS</a:t>
            </a:r>
          </a:p>
          <a:p>
            <a:pPr marL="0" indent="0" algn="just">
              <a:buNone/>
            </a:pPr>
            <a:r>
              <a:rPr lang="de" sz="1400" dirty="0"/>
              <a:t>Zunächst startet das System aus instabilen Positionen. </a:t>
            </a:r>
            <a:r>
              <a:rPr lang="de" sz="1400" b="1" dirty="0">
                <a:solidFill>
                  <a:srgbClr val="00B050"/>
                </a:solidFill>
              </a:rPr>
              <a:t>1 Sekunde </a:t>
            </a:r>
            <a:r>
              <a:rPr lang="de" sz="1400" dirty="0"/>
              <a:t>genügt, um es zu stabilisieren und mit der Verfolgung der Referenz zu beginnen. Es erfährt eine leichte Verzögerung aufgrund des plötzlichen Impulses nach </a:t>
            </a:r>
            <a:r>
              <a:rPr lang="de" sz="1400" b="1" dirty="0"/>
              <a:t>2 Sekunden </a:t>
            </a:r>
            <a:r>
              <a:rPr lang="de" sz="1400" dirty="0"/>
              <a:t>, erreicht die Referenz jedoch nach etwa </a:t>
            </a:r>
            <a:r>
              <a:rPr lang="de" sz="1400" b="1" dirty="0">
                <a:solidFill>
                  <a:srgbClr val="00B050"/>
                </a:solidFill>
              </a:rPr>
              <a:t>1,8 Sekunden </a:t>
            </a:r>
            <a:r>
              <a:rPr lang="de" sz="1400" dirty="0"/>
              <a:t>und die Verfolgung wird danach perfekt </a:t>
            </a:r>
            <a:r>
              <a:rPr lang="de" sz="1400" b="1" dirty="0"/>
              <a:t>(Fehler → 0). </a:t>
            </a:r>
            <a:r>
              <a:rPr lang="fr-FR" sz="1400" b="1" dirty="0">
                <a:solidFill>
                  <a:schemeClr val="tx2">
                    <a:lumMod val="75000"/>
                  </a:schemeClr>
                </a:solidFill>
              </a:rPr>
              <a:t/>
            </a:r>
            <a:br>
              <a:rPr lang="fr-FR" sz="1400" b="1" dirty="0">
                <a:solidFill>
                  <a:schemeClr val="tx2">
                    <a:lumMod val="75000"/>
                  </a:schemeClr>
                </a:solidFill>
              </a:rPr>
            </a:br>
            <a:r>
              <a:rPr lang="fr-FR" sz="1400" dirty="0">
                <a:solidFill>
                  <a:schemeClr val="tx2">
                    <a:lumMod val="75000"/>
                  </a:schemeClr>
                </a:solidFill>
              </a:rPr>
              <a:t/>
            </a:r>
            <a:br>
              <a:rPr lang="fr-FR" sz="1400" dirty="0">
                <a:solidFill>
                  <a:schemeClr val="tx2">
                    <a:lumMod val="75000"/>
                  </a:schemeClr>
                </a:solidFill>
              </a:rPr>
            </a:br>
            <a:r>
              <a:rPr lang="de" sz="1400" dirty="0"/>
              <a:t>In diesem Fall ist die Verfolgung offensichtlicher, da unsere </a:t>
            </a:r>
            <a:r>
              <a:rPr lang="de" sz="1400" b="1" dirty="0"/>
              <a:t>Referenztrajektorie eine lineare Funktion ist (y = Zr = 2).</a:t>
            </a:r>
            <a:r>
              <a:rPr lang="fr-FR" sz="1400" b="1" dirty="0">
                <a:solidFill>
                  <a:schemeClr val="tx2">
                    <a:lumMod val="75000"/>
                  </a:schemeClr>
                </a:solidFill>
              </a:rPr>
              <a:t/>
            </a:r>
            <a:br>
              <a:rPr lang="fr-FR" sz="1400" b="1" dirty="0">
                <a:solidFill>
                  <a:schemeClr val="tx2">
                    <a:lumMod val="75000"/>
                  </a:schemeClr>
                </a:solidFill>
              </a:rPr>
            </a:br>
            <a:endParaRPr lang="fr-FR" sz="1400" b="1" dirty="0">
              <a:solidFill>
                <a:schemeClr val="tx2">
                  <a:lumMod val="75000"/>
                </a:schemeClr>
              </a:solidFill>
            </a:endParaRPr>
          </a:p>
          <a:p>
            <a:pPr marL="0" indent="0" algn="just">
              <a:buNone/>
            </a:pPr>
            <a:r>
              <a:rPr lang="de" sz="1400" dirty="0">
                <a:solidFill>
                  <a:srgbClr val="F73535"/>
                </a:solidFill>
              </a:rPr>
              <a:t>Welche Reaktionszeit, Robustheit und Stabilität hätten wir in Bezug auf eine nichtlineare Referenztrajektorie Zr​?</a:t>
            </a:r>
            <a:endParaRPr lang="fr-FR" sz="1400" b="1" dirty="0">
              <a:solidFill>
                <a:srgbClr val="F73535"/>
              </a:solidFill>
            </a:endParaRPr>
          </a:p>
        </p:txBody>
      </p:sp>
      <p:pic>
        <p:nvPicPr>
          <p:cNvPr id="11" name="Picture 10"/>
          <p:cNvPicPr>
            <a:picLocks noChangeAspect="1"/>
          </p:cNvPicPr>
          <p:nvPr/>
        </p:nvPicPr>
        <p:blipFill rotWithShape="1">
          <a:blip r:embed="rId2"/>
          <a:srcRect l="49760" b="50541"/>
          <a:stretch/>
        </p:blipFill>
        <p:spPr>
          <a:xfrm>
            <a:off x="492290" y="4314147"/>
            <a:ext cx="3715935" cy="234585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3815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 dirty="0"/>
              <a:t>SIMULINK - LINEARISIERTES SYSTEM </a:t>
            </a:r>
            <a:r>
              <a:rPr lang="pl-PL" dirty="0"/>
              <a:t/>
            </a:r>
            <a:br>
              <a:rPr lang="pl-PL" dirty="0"/>
            </a:br>
            <a:r>
              <a:rPr lang="de" sz="2000" i="1" dirty="0"/>
              <a:t>LINEARISIERTES SYSTEM STABILITÄTSTEST</a:t>
            </a:r>
            <a:endParaRPr lang="en-GB" dirty="0"/>
          </a:p>
        </p:txBody>
      </p:sp>
      <p:sp>
        <p:nvSpPr>
          <p:cNvPr id="6" name="Content Placeholder 7"/>
          <p:cNvSpPr txBox="1">
            <a:spLocks/>
          </p:cNvSpPr>
          <p:nvPr/>
        </p:nvSpPr>
        <p:spPr>
          <a:xfrm>
            <a:off x="581191" y="2043288"/>
            <a:ext cx="3979520" cy="304800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2400" b="1" dirty="0">
                <a:solidFill>
                  <a:srgbClr val="0070C0"/>
                </a:solidFill>
              </a:rPr>
              <a:t>3. </a:t>
            </a:r>
            <a:r>
              <a:rPr lang="de" sz="2400" b="1" baseline="30000" dirty="0">
                <a:solidFill>
                  <a:srgbClr val="0070C0"/>
                </a:solidFill>
              </a:rPr>
              <a:t>Prüfung </a:t>
            </a:r>
            <a:r>
              <a:rPr lang="de" sz="2400" b="1" dirty="0">
                <a:solidFill>
                  <a:srgbClr val="0070C0"/>
                </a:solidFill>
              </a:rPr>
              <a:t>:</a:t>
            </a:r>
            <a:endParaRPr lang="fr-FR" sz="2400" b="1" dirty="0">
              <a:solidFill>
                <a:srgbClr val="0070C0"/>
              </a:solidFill>
            </a:endParaRPr>
          </a:p>
          <a:p>
            <a:r>
              <a:rPr lang="de" dirty="0"/>
              <a:t>Unsere </a:t>
            </a:r>
            <a:r>
              <a:rPr lang="de" b="1" dirty="0"/>
              <a:t>Referenztrajektorie Zr ist eine Sinusfunktion </a:t>
            </a:r>
            <a:r>
              <a:rPr lang="de" dirty="0"/>
              <a:t>;</a:t>
            </a:r>
          </a:p>
          <a:p>
            <a:pPr marL="0" indent="0" algn="just">
              <a:buNone/>
            </a:pPr>
            <a:r>
              <a:rPr lang="de" dirty="0"/>
              <a:t>Da wir das System in einer instabilen Position belassen haben (x ≠ 0), werden wir nun das Verhalten der </a:t>
            </a:r>
            <a:r>
              <a:rPr lang="de" b="1" dirty="0"/>
              <a:t>Ausgabe Z bezüglich Zr = sin⁡(x) untersuchen.</a:t>
            </a:r>
            <a:endParaRPr lang="fr-FR" b="1" dirty="0"/>
          </a:p>
        </p:txBody>
      </p:sp>
      <p:pic>
        <p:nvPicPr>
          <p:cNvPr id="9" name="Picture 8"/>
          <p:cNvPicPr>
            <a:picLocks noChangeAspect="1"/>
          </p:cNvPicPr>
          <p:nvPr/>
        </p:nvPicPr>
        <p:blipFill rotWithShape="1">
          <a:blip r:embed="rId2"/>
          <a:srcRect r="72759" b="66452"/>
          <a:stretch/>
        </p:blipFill>
        <p:spPr>
          <a:xfrm>
            <a:off x="917151" y="5000201"/>
            <a:ext cx="2988806" cy="1265908"/>
          </a:xfrm>
          <a:prstGeom prst="rect">
            <a:avLst/>
          </a:prstGeom>
        </p:spPr>
      </p:pic>
      <p:pic>
        <p:nvPicPr>
          <p:cNvPr id="2" name="Picture 1"/>
          <p:cNvPicPr>
            <a:picLocks noChangeAspect="1"/>
          </p:cNvPicPr>
          <p:nvPr/>
        </p:nvPicPr>
        <p:blipFill rotWithShape="1">
          <a:blip r:embed="rId3"/>
          <a:srcRect l="594" t="-464" r="49815" b="50144"/>
          <a:stretch/>
        </p:blipFill>
        <p:spPr>
          <a:xfrm>
            <a:off x="5057726" y="4244622"/>
            <a:ext cx="3558677" cy="2315578"/>
          </a:xfrm>
          <a:prstGeom prst="rect">
            <a:avLst/>
          </a:prstGeom>
        </p:spPr>
      </p:pic>
      <p:pic>
        <p:nvPicPr>
          <p:cNvPr id="10" name="Picture 9"/>
          <p:cNvPicPr>
            <a:picLocks noChangeAspect="1"/>
          </p:cNvPicPr>
          <p:nvPr/>
        </p:nvPicPr>
        <p:blipFill rotWithShape="1">
          <a:blip r:embed="rId3"/>
          <a:srcRect l="50409" b="49680"/>
          <a:stretch/>
        </p:blipFill>
        <p:spPr>
          <a:xfrm>
            <a:off x="5057726" y="1930401"/>
            <a:ext cx="3556592" cy="231422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307313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 dirty="0"/>
              <a:t>SIMULINK - LINEARISIERTES SYSTEM </a:t>
            </a:r>
            <a:r>
              <a:rPr lang="pl-PL" dirty="0"/>
              <a:t/>
            </a:r>
            <a:br>
              <a:rPr lang="pl-PL" dirty="0"/>
            </a:br>
            <a:r>
              <a:rPr lang="de" sz="2000" i="1" dirty="0"/>
              <a:t>LINEARISIERTES SYSTEM STABILITÄTSTEST</a:t>
            </a:r>
            <a:endParaRPr lang="en-GB" dirty="0"/>
          </a:p>
        </p:txBody>
      </p:sp>
      <p:sp>
        <p:nvSpPr>
          <p:cNvPr id="12" name="Smiley Face 11"/>
          <p:cNvSpPr/>
          <p:nvPr/>
        </p:nvSpPr>
        <p:spPr>
          <a:xfrm>
            <a:off x="6163734" y="4171707"/>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7"/>
          <p:cNvSpPr txBox="1">
            <a:spLocks/>
          </p:cNvSpPr>
          <p:nvPr/>
        </p:nvSpPr>
        <p:spPr>
          <a:xfrm>
            <a:off x="4448591" y="2193751"/>
            <a:ext cx="4000051" cy="4259785"/>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 sz="1400" b="1" dirty="0">
                <a:solidFill>
                  <a:srgbClr val="C00000"/>
                </a:solidFill>
              </a:rPr>
              <a:t>ABSCHLUSS</a:t>
            </a:r>
          </a:p>
          <a:p>
            <a:pPr marL="0" indent="0" algn="just">
              <a:buNone/>
            </a:pPr>
            <a:r>
              <a:rPr lang="de" sz="1400" dirty="0"/>
              <a:t>Zunächst startet das System aus instabilen Positionen, kann das Ziel jedoch innerhalb von ca. </a:t>
            </a:r>
            <a:r>
              <a:rPr lang="de" sz="1400" b="1" dirty="0">
                <a:solidFill>
                  <a:srgbClr val="00B0F0"/>
                </a:solidFill>
              </a:rPr>
              <a:t>0,6 Sekunden erfolgreich verfolgen </a:t>
            </a:r>
            <a:r>
              <a:rPr lang="de" sz="1400" dirty="0"/>
              <a:t>und wird dann perfekt </a:t>
            </a:r>
            <a:r>
              <a:rPr lang="de" sz="1400" b="1" dirty="0"/>
              <a:t>(Fehler → 0) </a:t>
            </a:r>
            <a:r>
              <a:rPr lang="de" sz="1400" dirty="0"/>
              <a:t>. Die Verfolgung ist sogar noch schneller, da wir die Reglerverstärkung erhöht haben, da wir wussten, dass die Flugbahn nicht linear war, was anfangs zu einer gewissen Zustandsdrift führte, die das System jedoch schnell aufhob. </a:t>
            </a:r>
            <a:r>
              <a:rPr lang="fr-FR" sz="1400" dirty="0" smtClean="0">
                <a:solidFill>
                  <a:schemeClr val="tx2">
                    <a:lumMod val="75000"/>
                  </a:schemeClr>
                </a:solidFill>
              </a:rPr>
              <a:t/>
            </a:r>
            <a:br>
              <a:rPr lang="fr-FR" sz="1400" dirty="0" smtClean="0">
                <a:solidFill>
                  <a:schemeClr val="tx2">
                    <a:lumMod val="75000"/>
                  </a:schemeClr>
                </a:solidFill>
              </a:rPr>
            </a:br>
            <a:r>
              <a:rPr lang="fr-FR" sz="1400" b="1" dirty="0">
                <a:solidFill>
                  <a:schemeClr val="tx2">
                    <a:lumMod val="75000"/>
                  </a:schemeClr>
                </a:solidFill>
              </a:rPr>
              <a:t/>
            </a:r>
            <a:br>
              <a:rPr lang="fr-FR" sz="1400" b="1" dirty="0">
                <a:solidFill>
                  <a:schemeClr val="tx2">
                    <a:lumMod val="75000"/>
                  </a:schemeClr>
                </a:solidFill>
              </a:rPr>
            </a:br>
            <a:r>
              <a:rPr lang="de" sz="1400" b="1" dirty="0">
                <a:solidFill>
                  <a:srgbClr val="00B0F0"/>
                </a:solidFill>
              </a:rPr>
              <a:t>Wir haben also den Beweis! </a:t>
            </a:r>
            <a:r>
              <a:rPr lang="de" sz="1400" dirty="0">
                <a:solidFill>
                  <a:srgbClr val="00B0F0"/>
                </a:solidFill>
              </a:rPr>
              <a:t>Wir haben unser System linearisiert und einen Steuerbefehl angewendet, während wir seine Stabilität aufrechterhalten haben.</a:t>
            </a:r>
            <a:endParaRPr lang="fr-FR" sz="1400" b="1" dirty="0">
              <a:solidFill>
                <a:srgbClr val="00B0F0"/>
              </a:solidFill>
            </a:endParaRPr>
          </a:p>
          <a:p>
            <a:pPr algn="just">
              <a:buFont typeface="Arial" panose="020B0604020202020204" pitchFamily="34" charset="0"/>
              <a:buChar char="•"/>
            </a:pPr>
            <a:r>
              <a:rPr lang="de" sz="1400" dirty="0">
                <a:solidFill>
                  <a:srgbClr val="00B050"/>
                </a:solidFill>
              </a:rPr>
              <a:t>Daher kann unser System sogar einen mythischen Drachen verfolgen, wenn wir beispielsweise Zr​ als Bewegungskurve eines Drachen betrachten!</a:t>
            </a:r>
          </a:p>
        </p:txBody>
      </p:sp>
      <p:pic>
        <p:nvPicPr>
          <p:cNvPr id="9" name="Picture 8"/>
          <p:cNvPicPr>
            <a:picLocks noChangeAspect="1"/>
          </p:cNvPicPr>
          <p:nvPr/>
        </p:nvPicPr>
        <p:blipFill rotWithShape="1">
          <a:blip r:embed="rId2"/>
          <a:srcRect l="594" t="-464" r="49815" b="50144"/>
          <a:stretch/>
        </p:blipFill>
        <p:spPr>
          <a:xfrm>
            <a:off x="581192" y="1998570"/>
            <a:ext cx="3558677" cy="2315578"/>
          </a:xfrm>
          <a:prstGeom prst="rect">
            <a:avLst/>
          </a:prstGeom>
        </p:spPr>
      </p:pic>
      <p:pic>
        <p:nvPicPr>
          <p:cNvPr id="13" name="Picture 12"/>
          <p:cNvPicPr>
            <a:picLocks noChangeAspect="1"/>
          </p:cNvPicPr>
          <p:nvPr/>
        </p:nvPicPr>
        <p:blipFill rotWithShape="1">
          <a:blip r:embed="rId2"/>
          <a:srcRect l="-275" t="49829" r="50684" b="-149"/>
          <a:stretch/>
        </p:blipFill>
        <p:spPr>
          <a:xfrm>
            <a:off x="485421" y="4335241"/>
            <a:ext cx="3641073" cy="2369193"/>
          </a:xfrm>
          <a:prstGeom prst="rect">
            <a:avLst/>
          </a:prstGeom>
        </p:spPr>
      </p:pic>
      <p:pic>
        <p:nvPicPr>
          <p:cNvPr id="2" name="Picture 1"/>
          <p:cNvPicPr>
            <a:picLocks noChangeAspect="1"/>
          </p:cNvPicPr>
          <p:nvPr/>
        </p:nvPicPr>
        <p:blipFill>
          <a:blip r:embed="rId3"/>
          <a:stretch>
            <a:fillRect/>
          </a:stretch>
        </p:blipFill>
        <p:spPr>
          <a:xfrm>
            <a:off x="6363459" y="6095728"/>
            <a:ext cx="265289" cy="265289"/>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74544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 dirty="0"/>
              <a:t>ABSCHLUSS</a:t>
            </a:r>
          </a:p>
        </p:txBody>
      </p:sp>
      <p:sp>
        <p:nvSpPr>
          <p:cNvPr id="5" name="Content Placeholder 4"/>
          <p:cNvSpPr>
            <a:spLocks noGrp="1"/>
          </p:cNvSpPr>
          <p:nvPr>
            <p:ph sz="half" idx="1"/>
          </p:nvPr>
        </p:nvSpPr>
        <p:spPr>
          <a:xfrm>
            <a:off x="183716" y="2070284"/>
            <a:ext cx="4479566" cy="4492977"/>
          </a:xfrm>
        </p:spPr>
        <p:txBody>
          <a:bodyPr>
            <a:normAutofit fontScale="77500" lnSpcReduction="20000"/>
          </a:bodyPr>
          <a:lstStyle/>
          <a:p>
            <a:pPr algn="just"/>
            <a:r>
              <a:rPr lang="de" dirty="0"/>
              <a:t>Die erzielten Ergebnisse bestätigen, dass die Linearisierung eine leistungsfähige Methode ist, um </a:t>
            </a:r>
            <a:r>
              <a:rPr lang="de" b="1" dirty="0"/>
              <a:t>komplexe dynamische Systeme in kontrollierbare und vorhersagbare Modelle umzuwandeln </a:t>
            </a:r>
            <a:r>
              <a:rPr lang="de" dirty="0"/>
              <a:t>. Mit diesem Ansatz konnten wir die </a:t>
            </a:r>
            <a:r>
              <a:rPr lang="de" b="1" dirty="0"/>
              <a:t>Stabilität des Systems </a:t>
            </a:r>
            <a:r>
              <a:rPr lang="de" dirty="0"/>
              <a:t>, </a:t>
            </a:r>
            <a:r>
              <a:rPr lang="de" b="1" dirty="0"/>
              <a:t>seine Robustheit </a:t>
            </a:r>
            <a:r>
              <a:rPr lang="de" dirty="0"/>
              <a:t>gegenüber Störungen und die </a:t>
            </a:r>
            <a:r>
              <a:rPr lang="de" b="1" dirty="0"/>
              <a:t>Reaktionsgeschwindigkeit des Systems verbessern </a:t>
            </a:r>
            <a:r>
              <a:rPr lang="de" dirty="0"/>
              <a:t>. Diese Eigenschaften sind in vielen modernen Anwendungen, in denen Präzision und Zuverlässigkeit von entscheidender Bedeutung sind, unverzichtbar.</a:t>
            </a:r>
          </a:p>
          <a:p>
            <a:pPr algn="just"/>
            <a:r>
              <a:rPr lang="de" dirty="0"/>
              <a:t>Die Ergebnisse zeigen, dass </a:t>
            </a:r>
            <a:r>
              <a:rPr lang="de" b="1" dirty="0"/>
              <a:t>Linearisierung nicht nur eine mathematische Theorie ist </a:t>
            </a:r>
            <a:r>
              <a:rPr lang="de" dirty="0"/>
              <a:t>, sondern eine konkrete und effektive Lösung, um die Herausforderungen nichtlinearer Systeme in der realen Welt zu bewältigen. Dieser Fortschritt ebnet den Weg für Innovationen, die in Bereichen wie Robotik, Luft- und Raumfahrt sicherer und effizienter sind.</a:t>
            </a:r>
          </a:p>
          <a:p>
            <a:pPr algn="just"/>
            <a:r>
              <a:rPr lang="de" dirty="0"/>
              <a:t>Durch die Beherrschung dieser Techniken bereiten wir den Boden für die Technologien von morgen, die auch den anspruchsvollsten Herausforderungen gewachsen sind.</a:t>
            </a:r>
            <a:endParaRPr lang="fr-FR" dirty="0"/>
          </a:p>
        </p:txBody>
      </p:sp>
      <p:sp>
        <p:nvSpPr>
          <p:cNvPr id="2" name="Content Placeholder 1"/>
          <p:cNvSpPr>
            <a:spLocks noGrp="1"/>
          </p:cNvSpPr>
          <p:nvPr>
            <p:ph sz="half" idx="2"/>
          </p:nvPr>
        </p:nvSpPr>
        <p:spPr>
          <a:xfrm>
            <a:off x="4795804" y="2111970"/>
            <a:ext cx="3907662" cy="3844166"/>
          </a:xfrm>
        </p:spPr>
        <p:txBody>
          <a:bodyPr>
            <a:normAutofit fontScale="77500" lnSpcReduction="20000"/>
          </a:bodyPr>
          <a:lstStyle/>
          <a:p>
            <a:r>
              <a:rPr lang="de" b="1" dirty="0">
                <a:solidFill>
                  <a:schemeClr val="tx1"/>
                </a:solidFill>
              </a:rPr>
              <a:t>Konkrete Anwendungsbeispiele</a:t>
            </a:r>
          </a:p>
          <a:p>
            <a:pPr algn="just"/>
            <a:r>
              <a:rPr lang="de" b="1" dirty="0">
                <a:solidFill>
                  <a:srgbClr val="00B0F0"/>
                </a:solidFill>
              </a:rPr>
              <a:t>Lieferdrohnen </a:t>
            </a:r>
            <a:r>
              <a:rPr lang="de" dirty="0">
                <a:solidFill>
                  <a:srgbClr val="00B0F0"/>
                </a:solidFill>
              </a:rPr>
              <a:t>: Dank ihrer erhöhten Stabilität können sie auch bei starkem Wind sicher fliegen, um Pakete in schwer erreichbare Gebiete zu liefern.</a:t>
            </a:r>
          </a:p>
          <a:p>
            <a:pPr algn="just"/>
            <a:r>
              <a:rPr lang="de" b="1" dirty="0">
                <a:solidFill>
                  <a:srgbClr val="00B0F0"/>
                </a:solidFill>
              </a:rPr>
              <a:t>Such- und Rettungsroboter </a:t>
            </a:r>
            <a:r>
              <a:rPr lang="de" dirty="0">
                <a:solidFill>
                  <a:srgbClr val="00B0F0"/>
                </a:solidFill>
              </a:rPr>
              <a:t>: Dank ihrer Robustheit bleiben diese Roboter auch in unwegsamem Gelände und unter unvorhergesehenen Bedingungen einsatzbereit.</a:t>
            </a:r>
          </a:p>
          <a:p>
            <a:pPr algn="just"/>
            <a:r>
              <a:rPr lang="de" b="1" dirty="0">
                <a:solidFill>
                  <a:srgbClr val="00B0F0"/>
                </a:solidFill>
              </a:rPr>
              <a:t>Kommunikationssatelliten </a:t>
            </a:r>
            <a:r>
              <a:rPr lang="de" dirty="0">
                <a:solidFill>
                  <a:srgbClr val="00B0F0"/>
                </a:solidFill>
              </a:rPr>
              <a:t>: Eine schnelle und vorhersehbare Reaktion gewährleistet eine perfekte Ausrichtung für eine kontinuierliche Netzwerkabdeckung.</a:t>
            </a:r>
          </a:p>
          <a:p>
            <a:pPr algn="just"/>
            <a:r>
              <a:rPr lang="de" b="1" dirty="0">
                <a:solidFill>
                  <a:srgbClr val="00B0F0"/>
                </a:solidFill>
              </a:rPr>
              <a:t>Autonome Fahrzeuge </a:t>
            </a:r>
            <a:r>
              <a:rPr lang="de" dirty="0">
                <a:solidFill>
                  <a:srgbClr val="00B0F0"/>
                </a:solidFill>
              </a:rPr>
              <a:t>: Durch die Aufrechterhaltung der Stabilität in komplexen Situationen trägt die Linearisierung zu einem sichereren und zuverlässigeren Fahren bei.</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65549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2" y="1364670"/>
            <a:ext cx="7989752" cy="1223986"/>
          </a:xfrm>
        </p:spPr>
        <p:txBody>
          <a:bodyPr/>
          <a:lstStyle/>
          <a:p>
            <a:r>
              <a:rPr lang="de" dirty="0"/>
              <a:t>Vielen Dank für Ihre Aufmerksamkeit!</a:t>
            </a:r>
            <a:endParaRPr lang="en-GB" b="1" dirty="0"/>
          </a:p>
        </p:txBody>
      </p:sp>
      <p:sp>
        <p:nvSpPr>
          <p:cNvPr id="3" name="Subtitle 2"/>
          <p:cNvSpPr>
            <a:spLocks noGrp="1"/>
          </p:cNvSpPr>
          <p:nvPr>
            <p:ph type="subTitle" idx="1"/>
          </p:nvPr>
        </p:nvSpPr>
        <p:spPr>
          <a:xfrm>
            <a:off x="931240" y="2763122"/>
            <a:ext cx="2150628" cy="315489"/>
          </a:xfrm>
        </p:spPr>
        <p:txBody>
          <a:bodyPr>
            <a:normAutofit fontScale="85000" lnSpcReduction="10000"/>
          </a:bodyPr>
          <a:lstStyle/>
          <a:p>
            <a:r>
              <a:rPr lang="de" dirty="0"/>
              <a:t>Kontaktieren Sie uns</a:t>
            </a:r>
            <a:endParaRPr lang="en-GB"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
        <p:nvSpPr>
          <p:cNvPr id="7" name="Subtitle 2"/>
          <p:cNvSpPr txBox="1">
            <a:spLocks/>
          </p:cNvSpPr>
          <p:nvPr/>
        </p:nvSpPr>
        <p:spPr>
          <a:xfrm>
            <a:off x="2144889" y="3517624"/>
            <a:ext cx="2280356" cy="8049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de" sz="1200" err="1">
                <a:solidFill>
                  <a:schemeClr val="bg1"/>
                </a:solidFill>
                <a:latin typeface="Arial" panose="020B0604020202020204" pitchFamily="34" charset="0"/>
                <a:cs typeface="Arial" panose="020B0604020202020204" pitchFamily="34" charset="0"/>
              </a:rPr>
              <a:t>Linkedin </a:t>
            </a:r>
            <a:r>
              <a:rPr lang="de" sz="1200" smtClean="0">
                <a:latin typeface="Arial" panose="020B0604020202020204" pitchFamily="34" charset="0"/>
                <a:cs typeface="Arial" panose="020B0604020202020204" pitchFamily="34" charset="0"/>
              </a:rPr>
              <a:t>:</a:t>
            </a:r>
            <a:endParaRPr lang="pl-PL" sz="1200" dirty="0" smtClean="0">
              <a:latin typeface="Arial" panose="020B0604020202020204" pitchFamily="34" charset="0"/>
              <a:cs typeface="Arial" panose="020B0604020202020204" pitchFamily="34" charset="0"/>
            </a:endParaRPr>
          </a:p>
          <a:p>
            <a:r>
              <a:rPr lang="fr-FR" sz="800" i="1" dirty="0">
                <a:solidFill>
                  <a:schemeClr val="bg1"/>
                </a:solidFill>
                <a:latin typeface="Arial" panose="020B0604020202020204" pitchFamily="34" charset="0"/>
                <a:cs typeface="Arial" panose="020B0604020202020204" pitchFamily="34" charset="0"/>
              </a:rPr>
              <a:t>https://linkedin.com/in/</a:t>
            </a:r>
            <a:r>
              <a:rPr lang="pl-PL" sz="800" i="1" dirty="0" smtClean="0">
                <a:solidFill>
                  <a:schemeClr val="bg1"/>
                </a:solidFill>
                <a:latin typeface="Arial" panose="020B0604020202020204" pitchFamily="34" charset="0"/>
                <a:cs typeface="Arial" panose="020B0604020202020204" pitchFamily="34" charset="0"/>
              </a:rPr>
              <a:t>toko1ejm</a:t>
            </a:r>
            <a:endParaRPr lang="de" sz="1200" dirty="0">
              <a:latin typeface="Arial" panose="020B0604020202020204" pitchFamily="34" charset="0"/>
              <a:cs typeface="Arial" panose="020B0604020202020204" pitchFamily="34" charset="0"/>
            </a:endParaRPr>
          </a:p>
          <a:p>
            <a:r>
              <a:rPr lang="de" sz="1200" b="1" i="1" dirty="0">
                <a:solidFill>
                  <a:srgbClr val="00B0F0"/>
                </a:solidFill>
                <a:latin typeface="Arial" panose="020B0604020202020204" pitchFamily="34" charset="0"/>
                <a:cs typeface="Arial" panose="020B0604020202020204" pitchFamily="34" charset="0"/>
              </a:rPr>
              <a:t>Toko </a:t>
            </a:r>
            <a:r>
              <a:rPr lang="de" sz="1200" b="1" i="1" dirty="0" smtClean="0">
                <a:solidFill>
                  <a:srgbClr val="00B0F0"/>
                </a:solidFill>
                <a:latin typeface="Arial" panose="020B0604020202020204" pitchFamily="34" charset="0"/>
                <a:cs typeface="Arial" panose="020B0604020202020204" pitchFamily="34" charset="0"/>
              </a:rPr>
              <a:t>1</a:t>
            </a:r>
            <a:r>
              <a:rPr lang="pl-PL" sz="1200" b="1" i="1" dirty="0" smtClean="0">
                <a:solidFill>
                  <a:srgbClr val="00B0F0"/>
                </a:solidFill>
                <a:latin typeface="Arial" panose="020B0604020202020204" pitchFamily="34" charset="0"/>
                <a:cs typeface="Arial" panose="020B0604020202020204" pitchFamily="34" charset="0"/>
              </a:rPr>
              <a:t>er</a:t>
            </a:r>
            <a:r>
              <a:rPr lang="de" sz="1200" b="1" i="1" dirty="0" smtClean="0">
                <a:solidFill>
                  <a:srgbClr val="00B0F0"/>
                </a:solidFill>
                <a:latin typeface="Arial" panose="020B0604020202020204" pitchFamily="34" charset="0"/>
                <a:cs typeface="Arial" panose="020B0604020202020204" pitchFamily="34" charset="0"/>
              </a:rPr>
              <a:t> </a:t>
            </a:r>
            <a:r>
              <a:rPr lang="de" sz="1200" b="1" i="1" dirty="0">
                <a:solidFill>
                  <a:srgbClr val="00B0F0"/>
                </a:solidFill>
                <a:latin typeface="Arial" panose="020B0604020202020204" pitchFamily="34" charset="0"/>
                <a:cs typeface="Arial" panose="020B0604020202020204" pitchFamily="34" charset="0"/>
              </a:rPr>
              <a:t>Jean Maldini</a:t>
            </a:r>
            <a:endParaRPr lang="en-GB" sz="1200" i="1" dirty="0">
              <a:solidFill>
                <a:srgbClr val="00B0F0"/>
              </a:solidFill>
              <a:latin typeface="Arial" panose="020B0604020202020204" pitchFamily="34" charset="0"/>
              <a:cs typeface="Arial" panose="020B0604020202020204" pitchFamily="34" charset="0"/>
            </a:endParaRPr>
          </a:p>
        </p:txBody>
      </p:sp>
      <p:pic>
        <p:nvPicPr>
          <p:cNvPr id="8" name="Picture 2" descr="Toko 1er Jean Mald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43" y="3330112"/>
            <a:ext cx="992446" cy="99244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5773778" y="3530391"/>
            <a:ext cx="2913021" cy="7921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de" sz="900" dirty="0" err="1">
                <a:solidFill>
                  <a:schemeClr val="bg1"/>
                </a:solidFill>
                <a:latin typeface="Arial" panose="020B0604020202020204" pitchFamily="34" charset="0"/>
                <a:cs typeface="Arial" panose="020B0604020202020204" pitchFamily="34" charset="0"/>
              </a:rPr>
              <a:t>Linkedin </a:t>
            </a:r>
            <a:r>
              <a:rPr lang="de" sz="700" dirty="0">
                <a:latin typeface="Arial" panose="020B0604020202020204" pitchFamily="34" charset="0"/>
                <a:cs typeface="Arial" panose="020B0604020202020204" pitchFamily="34" charset="0"/>
              </a:rPr>
              <a:t>:</a:t>
            </a:r>
          </a:p>
          <a:p>
            <a:r>
              <a:rPr lang="de" sz="700" dirty="0">
                <a:latin typeface="Arial" panose="020B0604020202020204" pitchFamily="34" charset="0"/>
                <a:cs typeface="Arial" panose="020B0604020202020204" pitchFamily="34" charset="0"/>
              </a:rPr>
              <a:t> </a:t>
            </a:r>
            <a:r>
              <a:rPr lang="de" sz="700" dirty="0">
                <a:solidFill>
                  <a:schemeClr val="bg1"/>
                </a:solidFill>
                <a:latin typeface="Arial" panose="020B0604020202020204" pitchFamily="34" charset="0"/>
                <a:cs typeface="Arial" panose="020B0604020202020204" pitchFamily="34" charset="0"/>
              </a:rPr>
              <a:t>https://linkedin.com/in/fikreselassie-seid</a:t>
            </a:r>
          </a:p>
          <a:p>
            <a:r>
              <a:rPr lang="de" sz="1300" b="1" i="1" dirty="0">
                <a:solidFill>
                  <a:srgbClr val="00B0F0"/>
                </a:solidFill>
                <a:latin typeface="Arial" panose="020B0604020202020204" pitchFamily="34" charset="0"/>
                <a:cs typeface="Arial" panose="020B0604020202020204" pitchFamily="34" charset="0"/>
              </a:rPr>
              <a:t>Fikreselassie Eshetu Seid</a:t>
            </a:r>
            <a:endParaRPr lang="en-GB" sz="1300" i="1" dirty="0">
              <a:solidFill>
                <a:srgbClr val="00B0F0"/>
              </a:solidFill>
              <a:latin typeface="Arial" panose="020B0604020202020204" pitchFamily="34" charset="0"/>
              <a:cs typeface="Arial" panose="020B0604020202020204" pitchFamily="34" charset="0"/>
            </a:endParaRPr>
          </a:p>
        </p:txBody>
      </p:sp>
      <p:pic>
        <p:nvPicPr>
          <p:cNvPr id="1028" name="Picture 4" descr="Fikreselassie Eshetu Seid, #OPEN_TO_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911" y="3321742"/>
            <a:ext cx="992446" cy="992446"/>
          </a:xfrm>
          <a:prstGeom prst="ellipse">
            <a:avLst/>
          </a:prstGeom>
          <a:ln w="381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2144889" y="6491111"/>
            <a:ext cx="4888089" cy="214490"/>
          </a:xfrm>
          <a:prstGeom prst="rect">
            <a:avLst/>
          </a:prstGeom>
          <a:effectLst/>
        </p:spPr>
        <p:txBody>
          <a:bodyPr vert="horz" lIns="91440" tIns="45720" rIns="91440" bIns="45720" rtlCol="0" anchor="b">
            <a:normAutofit fontScale="85000" lnSpcReduction="20000"/>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de" sz="1000" dirty="0"/>
              <a:t>Kostenlose Dokumente | Verfügbar in 3 Sprachen | Fr – En – </a:t>
            </a:r>
            <a:r>
              <a:rPr lang="pl-PL" sz="1000" dirty="0" smtClean="0"/>
              <a:t>DE</a:t>
            </a:r>
            <a:endParaRPr lang="en-GB" sz="1600" dirty="0">
              <a:solidFill>
                <a:schemeClr val="bg2">
                  <a:lumMod val="25000"/>
                </a:schemeClr>
              </a:solidFill>
            </a:endParaRPr>
          </a:p>
        </p:txBody>
      </p:sp>
      <p:sp>
        <p:nvSpPr>
          <p:cNvPr id="12" name="Subtitle 2"/>
          <p:cNvSpPr txBox="1">
            <a:spLocks/>
          </p:cNvSpPr>
          <p:nvPr/>
        </p:nvSpPr>
        <p:spPr>
          <a:xfrm>
            <a:off x="1773827" y="5293002"/>
            <a:ext cx="4754199" cy="21483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de" sz="1100" dirty="0">
                <a:solidFill>
                  <a:schemeClr val="bg1"/>
                </a:solidFill>
                <a:latin typeface="Arial" panose="020B0604020202020204" pitchFamily="34" charset="0"/>
                <a:cs typeface="Arial" panose="020B0604020202020204" pitchFamily="34" charset="0"/>
              </a:rPr>
              <a:t>Vielen Dank </a:t>
            </a:r>
            <a:r>
              <a:rPr lang="de" sz="1100" dirty="0" smtClean="0">
                <a:solidFill>
                  <a:schemeClr val="bg1"/>
                </a:solidFill>
                <a:latin typeface="Arial" panose="020B0604020202020204" pitchFamily="34" charset="0"/>
                <a:cs typeface="Arial" panose="020B0604020202020204" pitchFamily="34" charset="0"/>
              </a:rPr>
              <a:t>an</a:t>
            </a:r>
            <a:r>
              <a:rPr lang="pl-PL" sz="1100" dirty="0" smtClean="0">
                <a:solidFill>
                  <a:schemeClr val="bg1"/>
                </a:solidFill>
                <a:latin typeface="Arial" panose="020B0604020202020204" pitchFamily="34" charset="0"/>
                <a:cs typeface="Arial" panose="020B0604020202020204" pitchFamily="34" charset="0"/>
              </a:rPr>
              <a:t>                      </a:t>
            </a:r>
            <a:r>
              <a:rPr lang="de" sz="1100" dirty="0" smtClean="0">
                <a:solidFill>
                  <a:schemeClr val="bg1"/>
                </a:solidFill>
                <a:latin typeface="Arial" panose="020B0604020202020204" pitchFamily="34" charset="0"/>
                <a:cs typeface="Arial" panose="020B0604020202020204" pitchFamily="34" charset="0"/>
              </a:rPr>
              <a:t> </a:t>
            </a:r>
            <a:r>
              <a:rPr lang="pl-PL" sz="1100" dirty="0" smtClean="0">
                <a:solidFill>
                  <a:schemeClr val="bg1"/>
                </a:solidFill>
                <a:latin typeface="Arial" panose="020B0604020202020204" pitchFamily="34" charset="0"/>
                <a:cs typeface="Arial" panose="020B0604020202020204" pitchFamily="34" charset="0"/>
              </a:rPr>
              <a:t>    </a:t>
            </a:r>
            <a:r>
              <a:rPr lang="de" sz="1200" b="1" dirty="0" smtClean="0">
                <a:solidFill>
                  <a:srgbClr val="00B0F0"/>
                </a:solidFill>
                <a:latin typeface="Arial" panose="020B0604020202020204" pitchFamily="34" charset="0"/>
                <a:cs typeface="Arial" panose="020B0604020202020204" pitchFamily="34" charset="0"/>
              </a:rPr>
              <a:t>Mohammed </a:t>
            </a:r>
            <a:r>
              <a:rPr lang="de" sz="1200" b="1" dirty="0">
                <a:solidFill>
                  <a:srgbClr val="00B0F0"/>
                </a:solidFill>
                <a:latin typeface="Arial" panose="020B0604020202020204" pitchFamily="34" charset="0"/>
                <a:cs typeface="Arial" panose="020B0604020202020204" pitchFamily="34" charset="0"/>
              </a:rPr>
              <a:t>AM Safarini</a:t>
            </a:r>
            <a:endParaRPr lang="en-GB" sz="1400" b="1" dirty="0">
              <a:solidFill>
                <a:srgbClr val="00B0F0"/>
              </a:solidFill>
              <a:hlinkClick r:id="rId4"/>
            </a:endParaRPr>
          </a:p>
          <a:p>
            <a:r>
              <a:rPr lang="de" sz="1400" dirty="0"/>
              <a:t> </a:t>
            </a:r>
            <a:endParaRPr lang="en-GB" sz="1100" i="1" dirty="0">
              <a:latin typeface="Arial" panose="020B0604020202020204" pitchFamily="34" charset="0"/>
              <a:cs typeface="Arial" panose="020B0604020202020204" pitchFamily="34" charset="0"/>
            </a:endParaRPr>
          </a:p>
        </p:txBody>
      </p:sp>
      <p:pic>
        <p:nvPicPr>
          <p:cNvPr id="1030" name="Picture 6" descr="Photo de profil de Mohammed A M Safari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9" y="4993914"/>
            <a:ext cx="859191" cy="8591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Subtitle 2"/>
          <p:cNvSpPr txBox="1">
            <a:spLocks/>
          </p:cNvSpPr>
          <p:nvPr/>
        </p:nvSpPr>
        <p:spPr>
          <a:xfrm>
            <a:off x="3941060" y="5530928"/>
            <a:ext cx="3091918" cy="21511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de" sz="1000" i="1" dirty="0">
                <a:solidFill>
                  <a:schemeClr val="bg1"/>
                </a:solidFill>
                <a:latin typeface="Arial" panose="020B0604020202020204" pitchFamily="34" charset="0"/>
                <a:cs typeface="Arial" panose="020B0604020202020204" pitchFamily="34" charset="0"/>
              </a:rPr>
              <a:t>Assistenzprofessor, Doktorand</a:t>
            </a:r>
            <a:endParaRPr lang="pl-PL"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792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EINFÜHRUNG</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2050" name="Picture 2" descr="Résoudre un système de deux équations à deux inconnues – Math'O karé"/>
          <p:cNvPicPr>
            <a:picLocks noChangeAspect="1" noChangeArrowheads="1"/>
          </p:cNvPicPr>
          <p:nvPr/>
        </p:nvPicPr>
        <p:blipFill rotWithShape="1">
          <a:blip r:embed="rId2">
            <a:extLst>
              <a:ext uri="{28A0092B-C50C-407E-A947-70E740481C1C}">
                <a14:useLocalDpi xmlns:a14="http://schemas.microsoft.com/office/drawing/2010/main" val="0"/>
              </a:ext>
            </a:extLst>
          </a:blip>
          <a:srcRect l="398" t="9157" r="1068" b="45398"/>
          <a:stretch/>
        </p:blipFill>
        <p:spPr bwMode="auto">
          <a:xfrm>
            <a:off x="581193" y="1070845"/>
            <a:ext cx="7989751" cy="230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2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 dirty="0"/>
              <a:t>Einführung</a:t>
            </a:r>
          </a:p>
        </p:txBody>
      </p:sp>
      <p:sp>
        <p:nvSpPr>
          <p:cNvPr id="5" name="Content Placeholder 4"/>
          <p:cNvSpPr>
            <a:spLocks noGrp="1"/>
          </p:cNvSpPr>
          <p:nvPr>
            <p:ph sz="half" idx="1"/>
          </p:nvPr>
        </p:nvSpPr>
        <p:spPr>
          <a:xfrm>
            <a:off x="581192" y="2228002"/>
            <a:ext cx="4044148" cy="3633047"/>
          </a:xfrm>
        </p:spPr>
        <p:txBody>
          <a:bodyPr>
            <a:normAutofit/>
          </a:bodyPr>
          <a:lstStyle/>
          <a:p>
            <a:pPr algn="just"/>
            <a:r>
              <a:rPr lang="de" dirty="0"/>
              <a:t>In Bereichen wie Robotik, Luft- und Raumfahrt sind viele Systeme schwer zu steuern, da sie unvorhersehbar reagieren. Eine Drohne kann beispielsweise bei Wind plötzlich reagieren und ein autonomer Roboter kann durch unebenes Gelände destabilisiert werden. Dieses Projekt untersucht eine Methode namens </a:t>
            </a:r>
            <a:r>
              <a:rPr lang="de" b="1" dirty="0"/>
              <a:t>Linearisierung </a:t>
            </a:r>
            <a:r>
              <a:rPr lang="de" dirty="0"/>
              <a:t>, die diese Systeme vereinfacht, um sie vorhersehbarer und leichter steuerbar zu machen.</a:t>
            </a:r>
          </a:p>
        </p:txBody>
      </p:sp>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4625340" y="2372887"/>
            <a:ext cx="3771900" cy="3343275"/>
          </a:xfrm>
          <a:prstGeom prst="rect">
            <a:avLst/>
          </a:prstGeom>
        </p:spPr>
      </p:pic>
    </p:spTree>
    <p:extLst>
      <p:ext uri="{BB962C8B-B14F-4D97-AF65-F5344CB8AC3E}">
        <p14:creationId xmlns:p14="http://schemas.microsoft.com/office/powerpoint/2010/main" val="339854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 dirty="0"/>
              <a:t>Das nichtlineare System verstehen</a:t>
            </a:r>
          </a:p>
        </p:txBody>
      </p:sp>
      <p:sp>
        <p:nvSpPr>
          <p:cNvPr id="5" name="Content Placeholder 4"/>
          <p:cNvSpPr>
            <a:spLocks noGrp="1"/>
          </p:cNvSpPr>
          <p:nvPr>
            <p:ph sz="half" idx="1"/>
          </p:nvPr>
        </p:nvSpPr>
        <p:spPr>
          <a:xfrm>
            <a:off x="581192" y="2159423"/>
            <a:ext cx="7989752" cy="1172433"/>
          </a:xfrm>
        </p:spPr>
        <p:txBody>
          <a:bodyPr>
            <a:normAutofit fontScale="92500" lnSpcReduction="20000"/>
          </a:bodyPr>
          <a:lstStyle/>
          <a:p>
            <a:pPr marL="0" indent="0" algn="just">
              <a:buNone/>
            </a:pPr>
            <a:r>
              <a:rPr lang="de" dirty="0"/>
              <a:t>Wir haben ein komplexes dynamisches Systemmodell untersucht, das durch eine mathematische Gleichung mit mehreren Variablen (den internen Werten des Systems) dargestellt wird. Dieses Modell enthält nichtlineare Effekte, wie z. B. eine Sinusfunktion, wodurch sein Verhalten schwer vorhersagbar ist. Diese nichtlinearen Effekte treten häufig in folgenden Fällen auf:</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741" y="4874918"/>
            <a:ext cx="2491386" cy="1494831"/>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398" y="4587687"/>
            <a:ext cx="2175275" cy="155749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251" y="4729893"/>
            <a:ext cx="2656691" cy="1415291"/>
          </a:xfrm>
          <a:prstGeom prst="rect">
            <a:avLst/>
          </a:prstGeom>
        </p:spPr>
      </p:pic>
      <p:sp>
        <p:nvSpPr>
          <p:cNvPr id="16" name="Content Placeholder 4"/>
          <p:cNvSpPr txBox="1">
            <a:spLocks/>
          </p:cNvSpPr>
          <p:nvPr/>
        </p:nvSpPr>
        <p:spPr>
          <a:xfrm>
            <a:off x="581192" y="3548592"/>
            <a:ext cx="2982200" cy="368088"/>
          </a:xfrm>
          <a:prstGeom prst="rect">
            <a:avLst/>
          </a:prstGeom>
          <a:solidFill>
            <a:schemeClr val="accent1">
              <a:lumMod val="75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de" dirty="0">
                <a:solidFill>
                  <a:schemeClr val="bg1">
                    <a:lumMod val="95000"/>
                  </a:schemeClr>
                </a:solidFill>
              </a:rPr>
              <a:t>Mobile Roboter</a:t>
            </a:r>
            <a:endParaRPr lang="en-GB" dirty="0">
              <a:solidFill>
                <a:schemeClr val="bg1">
                  <a:lumMod val="95000"/>
                </a:schemeClr>
              </a:solidFill>
            </a:endParaRPr>
          </a:p>
        </p:txBody>
      </p:sp>
      <p:sp>
        <p:nvSpPr>
          <p:cNvPr id="17" name="Content Placeholder 4"/>
          <p:cNvSpPr txBox="1">
            <a:spLocks/>
          </p:cNvSpPr>
          <p:nvPr/>
        </p:nvSpPr>
        <p:spPr>
          <a:xfrm>
            <a:off x="3563392" y="3548592"/>
            <a:ext cx="2582137" cy="368088"/>
          </a:xfrm>
          <a:prstGeom prst="rect">
            <a:avLst/>
          </a:prstGeom>
          <a:solidFill>
            <a:srgbClr val="00B0F0"/>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de" dirty="0"/>
              <a:t>Drohnen</a:t>
            </a:r>
            <a:endParaRPr lang="en-GB" dirty="0"/>
          </a:p>
        </p:txBody>
      </p:sp>
      <p:sp>
        <p:nvSpPr>
          <p:cNvPr id="18" name="Content Placeholder 4"/>
          <p:cNvSpPr txBox="1">
            <a:spLocks/>
          </p:cNvSpPr>
          <p:nvPr/>
        </p:nvSpPr>
        <p:spPr>
          <a:xfrm>
            <a:off x="6145529" y="3548592"/>
            <a:ext cx="2582137" cy="368088"/>
          </a:xfrm>
          <a:prstGeom prst="rect">
            <a:avLst/>
          </a:prstGeom>
          <a:solidFill>
            <a:schemeClr val="accent3">
              <a:lumMod val="40000"/>
              <a:lumOff val="6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de" dirty="0"/>
              <a:t>Satelliten</a:t>
            </a:r>
            <a:endParaRPr lang="en-GB" dirty="0"/>
          </a:p>
        </p:txBody>
      </p:sp>
      <p:sp>
        <p:nvSpPr>
          <p:cNvPr id="20" name="Content Placeholder 4"/>
          <p:cNvSpPr txBox="1">
            <a:spLocks/>
          </p:cNvSpPr>
          <p:nvPr/>
        </p:nvSpPr>
        <p:spPr>
          <a:xfrm>
            <a:off x="581192" y="4019584"/>
            <a:ext cx="2982200" cy="54102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sz="1400" dirty="0"/>
              <a:t>Wo Wechselwirkungen mit dem Boden zu instabilen Bewegungen führen können</a:t>
            </a:r>
            <a:endParaRPr lang="en-GB" sz="1300" dirty="0"/>
          </a:p>
        </p:txBody>
      </p:sp>
      <p:sp>
        <p:nvSpPr>
          <p:cNvPr id="21" name="Content Placeholder 4"/>
          <p:cNvSpPr txBox="1">
            <a:spLocks/>
          </p:cNvSpPr>
          <p:nvPr/>
        </p:nvSpPr>
        <p:spPr>
          <a:xfrm>
            <a:off x="3563392" y="3894560"/>
            <a:ext cx="2468131" cy="59597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dirty="0"/>
              <a:t>Sie reagieren unvorhersehbar auf Turbulenzen oder Wind</a:t>
            </a:r>
          </a:p>
        </p:txBody>
      </p:sp>
      <p:sp>
        <p:nvSpPr>
          <p:cNvPr id="22" name="Content Placeholder 4"/>
          <p:cNvSpPr txBox="1">
            <a:spLocks/>
          </p:cNvSpPr>
          <p:nvPr/>
        </p:nvSpPr>
        <p:spPr>
          <a:xfrm>
            <a:off x="6145529" y="3911991"/>
            <a:ext cx="2468131" cy="595979"/>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de" dirty="0"/>
              <a:t>Gravitationsschwankungen können Abweichungen in der Umlaufbahn verursachen.</a:t>
            </a:r>
          </a:p>
        </p:txBody>
      </p:sp>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07371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Warum linearisieren?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2" y="2228002"/>
                <a:ext cx="3899527" cy="4383813"/>
              </a:xfrm>
            </p:spPr>
            <p:txBody>
              <a:bodyPr>
                <a:normAutofit lnSpcReduction="10000"/>
              </a:bodyPr>
              <a:lstStyle/>
              <a:p>
                <a:pPr algn="just"/>
                <a:r>
                  <a:rPr lang="de" b="1" dirty="0"/>
                  <a:t>Linearisierung </a:t>
                </a:r>
                <a:r>
                  <a:rPr lang="de" dirty="0"/>
                  <a:t>ist eine mathematische Technik, die Systeme so umwandelt , dass sie sich in einem bestimmten Rahmen (um einen Gleichgewichtszustand herum) </a:t>
                </a:r>
                <a:r>
                  <a:rPr lang="de" b="1" dirty="0"/>
                  <a:t>so verhalten, als wären sie linear .</a:t>
                </a:r>
              </a:p>
              <a:p>
                <a:pPr algn="just"/>
                <a:r>
                  <a:rPr lang="de" dirty="0"/>
                  <a:t>Dies bedeutet, dass das System nach der Linearisierung mit einfachen und bewährten Werkzeugen gesteuert werden kann, was es stabil und leichter manipulierbar macht.</a:t>
                </a:r>
              </a:p>
              <a:p>
                <a:pPr algn="just"/>
                <a:r>
                  <a:rPr lang="de" dirty="0"/>
                  <a:t>Das System ist steuerbar, wenn wir es mithilfe der Zustandsraumform ausdrücken können:</a:t>
                </a:r>
                <a14:m>
                  <m:oMath xmlns:m="http://schemas.openxmlformats.org/officeDocument/2006/math">
                    <m:r>
                      <a:rPr lang="en-GB" b="1" i="1" smtClean="0">
                        <a:latin typeface="Cambria Math" panose="02040503050406030204" pitchFamily="18" charset="0"/>
                      </a:rPr>
                      <m:t>𝒅𝒙</m:t>
                    </m:r>
                    <m:r>
                      <a:rPr lang="en-GB" b="1" i="1" smtClean="0">
                        <a:latin typeface="Cambria Math" panose="02040503050406030204" pitchFamily="18" charset="0"/>
                      </a:rPr>
                      <m:t>=</m:t>
                    </m:r>
                    <m:r>
                      <a:rPr lang="en-GB" b="1" i="1" smtClean="0">
                        <a:latin typeface="Cambria Math" panose="02040503050406030204" pitchFamily="18" charset="0"/>
                      </a:rPr>
                      <m:t>𝑨𝒙</m:t>
                    </m:r>
                    <m:r>
                      <a:rPr lang="en-GB" b="1" i="1" smtClean="0">
                        <a:latin typeface="Cambria Math" panose="02040503050406030204" pitchFamily="18" charset="0"/>
                      </a:rPr>
                      <m:t>+</m:t>
                    </m:r>
                    <m:r>
                      <a:rPr lang="en-GB" b="1" i="1" smtClean="0">
                        <a:latin typeface="Cambria Math" panose="02040503050406030204" pitchFamily="18" charset="0"/>
                      </a:rPr>
                      <m:t>𝑩𝒖</m:t>
                    </m:r>
                  </m:oMath>
                </a14:m>
                <a:r>
                  <a:rPr lang="de" b="1" i="1" dirty="0"/>
                  <a:t> </a:t>
                </a:r>
                <a:r>
                  <a:rPr lang="de" dirty="0"/>
                  <a:t>nach der Linearisierung.</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2" y="2228002"/>
                <a:ext cx="3899527" cy="4383813"/>
              </a:xfrm>
              <a:blipFill>
                <a:blip r:embed="rId2"/>
                <a:stretch>
                  <a:fillRect l="-625" t="-278" r="-1406" b="-1250"/>
                </a:stretch>
              </a:blipFill>
            </p:spPr>
            <p:txBody>
              <a:bodyPr/>
              <a:lstStyle/>
              <a:p>
                <a:r>
                  <a:rPr lang="en-GB">
                    <a:noFill/>
                  </a:rPr>
                  <a:t> </a:t>
                </a:r>
              </a:p>
            </p:txBody>
          </p:sp>
        </mc:Fallback>
      </mc:AlternateContent>
      <p:pic>
        <p:nvPicPr>
          <p:cNvPr id="2052" name="Picture 4" descr="Linearize Nonlinear Models - MATLAB &amp; Simulink - MathWorks Deutschlan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56225" y="2471148"/>
            <a:ext cx="4114719" cy="331418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83924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Systemstudie</a:t>
            </a:r>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098" name="Picture 2" descr="Icône de loupe fond d'écran HD 8K Image photographique | Image Premium  générée à base d'IA"/>
          <p:cNvPicPr>
            <a:picLocks noChangeAspect="1" noChangeArrowheads="1"/>
          </p:cNvPicPr>
          <p:nvPr/>
        </p:nvPicPr>
        <p:blipFill rotWithShape="1">
          <a:blip r:embed="rId2">
            <a:extLst>
              <a:ext uri="{28A0092B-C50C-407E-A947-70E740481C1C}">
                <a14:useLocalDpi xmlns:a14="http://schemas.microsoft.com/office/drawing/2010/main" val="0"/>
              </a:ext>
            </a:extLst>
          </a:blip>
          <a:srcRect t="23337" b="21802"/>
          <a:stretch/>
        </p:blipFill>
        <p:spPr bwMode="auto">
          <a:xfrm>
            <a:off x="581193" y="1072444"/>
            <a:ext cx="8147272" cy="250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1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 dirty="0"/>
              <a:t>ARBEITSSCHRITTE</a:t>
            </a:r>
          </a:p>
        </p:txBody>
      </p:sp>
      <p:sp>
        <p:nvSpPr>
          <p:cNvPr id="5" name="Content Placeholder 4"/>
          <p:cNvSpPr>
            <a:spLocks noGrp="1"/>
          </p:cNvSpPr>
          <p:nvPr>
            <p:ph idx="1"/>
          </p:nvPr>
        </p:nvSpPr>
        <p:spPr>
          <a:xfrm>
            <a:off x="581192" y="2228003"/>
            <a:ext cx="7989752" cy="2924289"/>
          </a:xfrm>
        </p:spPr>
        <p:txBody>
          <a:bodyPr>
            <a:normAutofit/>
          </a:bodyPr>
          <a:lstStyle/>
          <a:p>
            <a:pPr marL="0" indent="0" algn="just">
              <a:buNone/>
            </a:pPr>
            <a:r>
              <a:rPr lang="de" dirty="0"/>
              <a:t>In diesem Projekt haben wir die Linearisierung eines komplexen dynamischen Systems mithilfe von zwei spezifischen Techniken untersucht:</a:t>
            </a:r>
          </a:p>
          <a:p>
            <a:pPr algn="just">
              <a:buFont typeface="Wingdings" panose="05000000000000000000" pitchFamily="2" charset="2"/>
              <a:buChar char="§"/>
            </a:pPr>
            <a:r>
              <a:rPr lang="de" b="1" dirty="0"/>
              <a:t>Zustandstransformation</a:t>
            </a:r>
          </a:p>
          <a:p>
            <a:pPr>
              <a:buFont typeface="Wingdings" panose="05000000000000000000" pitchFamily="2" charset="2"/>
              <a:buChar char="§"/>
            </a:pPr>
            <a:r>
              <a:rPr lang="de" b="1" dirty="0"/>
              <a:t>Rückkopplungssteuerung</a:t>
            </a:r>
          </a:p>
          <a:p>
            <a:pPr marL="0" indent="0" algn="just">
              <a:buNone/>
            </a:pPr>
            <a:r>
              <a:rPr lang="de" dirty="0"/>
              <a:t>Durch Vereinfachung und Stabilisierung dieses nichtlinearen Systems haben wir ein Modell erhalten, das leichter zu analysieren und zu steuern ist. Dieser Ansatz ist besonders nützlich in Bereichen wie der Luft- und Raumfahrt und autonomen Systemen, in denen Stabilität und Präzision von entscheidender Bedeutung sind.</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3185" r="-112" b="4493"/>
          <a:stretch/>
        </p:blipFill>
        <p:spPr>
          <a:xfrm>
            <a:off x="669116" y="5542982"/>
            <a:ext cx="1801522" cy="36787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32553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Methodik und Berechnungen</a:t>
            </a:r>
          </a:p>
        </p:txBody>
      </p:sp>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mc:AlternateContent xmlns:mc="http://schemas.openxmlformats.org/markup-compatibility/2006" xmlns:a14="http://schemas.microsoft.com/office/drawing/2010/main">
        <mc:Choice Requires="a14">
          <p:sp>
            <p:nvSpPr>
              <p:cNvPr id="16" name="Content Placeholder 15"/>
              <p:cNvSpPr>
                <a:spLocks noGrp="1"/>
              </p:cNvSpPr>
              <p:nvPr>
                <p:ph idx="1"/>
              </p:nvPr>
            </p:nvSpPr>
            <p:spPr>
              <a:xfrm>
                <a:off x="581191" y="2268416"/>
                <a:ext cx="8088023" cy="3475032"/>
              </a:xfrm>
            </p:spPr>
            <p:txBody>
              <a:bodyPr>
                <a:normAutofit/>
              </a:bodyPr>
              <a:lstStyle/>
              <a:p>
                <a:r>
                  <a:rPr lang="de" dirty="0"/>
                  <a:t>1. Zustandstransformation identifizieren :</a:t>
                </a:r>
              </a:p>
              <a:p>
                <a:pPr lvl="1"/>
                <a:r>
                  <a:rPr lang="de" dirty="0"/>
                  <a:t>Finden </a:t>
                </a:r>
                <a14:m>
                  <m:oMath xmlns:m="http://schemas.openxmlformats.org/officeDocument/2006/math">
                    <m:r>
                      <a:rPr lang="en-GB" b="1" i="1" smtClean="0">
                        <a:latin typeface="Cambria Math" panose="02040503050406030204" pitchFamily="18" charset="0"/>
                      </a:rPr>
                      <m:t>𝒛</m:t>
                    </m:r>
                    <m:r>
                      <a:rPr lang="en-GB" b="1" i="1" smtClean="0">
                        <a:latin typeface="Cambria Math" panose="02040503050406030204" pitchFamily="18" charset="0"/>
                      </a:rPr>
                      <m:t>=</m:t>
                    </m:r>
                    <m:r>
                      <a:rPr lang="en-GB" b="1" i="1" smtClean="0">
                        <a:latin typeface="Cambria Math" panose="02040503050406030204" pitchFamily="18" charset="0"/>
                      </a:rPr>
                      <m:t>𝑻</m:t>
                    </m:r>
                    <m:r>
                      <a:rPr lang="en-GB" b="1" i="1" smtClean="0">
                        <a:latin typeface="Cambria Math" panose="02040503050406030204" pitchFamily="18" charset="0"/>
                      </a:rPr>
                      <m:t>(</m:t>
                    </m:r>
                    <m:r>
                      <a:rPr lang="en-GB" b="1" i="1" smtClean="0">
                        <a:latin typeface="Cambria Math" panose="02040503050406030204" pitchFamily="18" charset="0"/>
                      </a:rPr>
                      <m:t>𝒙</m:t>
                    </m:r>
                    <m:r>
                      <a:rPr lang="en-GB" b="1" i="1" smtClean="0">
                        <a:latin typeface="Cambria Math" panose="02040503050406030204" pitchFamily="18" charset="0"/>
                      </a:rPr>
                      <m:t>)</m:t>
                    </m:r>
                  </m:oMath>
                </a14:m>
                <a:r>
                  <a:rPr lang="de" b="1" i="1" dirty="0"/>
                  <a:t> </a:t>
                </a:r>
                <a:r>
                  <a:rPr lang="de" dirty="0"/>
                  <a:t>so dass die Systemdynamik in Bezug auf </a:t>
                </a:r>
                <a14:m>
                  <m:oMath xmlns:m="http://schemas.openxmlformats.org/officeDocument/2006/math">
                    <m:r>
                      <a:rPr lang="en-GB" b="1" i="1" smtClean="0">
                        <a:latin typeface="Cambria Math" panose="02040503050406030204" pitchFamily="18" charset="0"/>
                      </a:rPr>
                      <m:t>𝒛</m:t>
                    </m:r>
                  </m:oMath>
                </a14:m>
                <a:r>
                  <a:rPr lang="de" dirty="0"/>
                  <a:t> sind linear .</a:t>
                </a:r>
              </a:p>
              <a:p>
                <a:r>
                  <a:rPr lang="de" dirty="0"/>
                  <a:t>2. Leiten Sie die neue Dynamik ab :</a:t>
                </a:r>
              </a:p>
              <a:p>
                <a:pPr lvl="1"/>
                <a:r>
                  <a:rPr lang="de" dirty="0"/>
                  <a:t>Berechnen </a:t>
                </a:r>
                <a14:m>
                  <m:oMath xmlns:m="http://schemas.openxmlformats.org/officeDocument/2006/math">
                    <m:r>
                      <a:rPr lang="en-GB" b="1" i="1" smtClean="0">
                        <a:latin typeface="Cambria Math" panose="02040503050406030204" pitchFamily="18" charset="0"/>
                      </a:rPr>
                      <m:t>𝒅𝒛</m:t>
                    </m:r>
                  </m:oMath>
                </a14:m>
                <a:r>
                  <a:rPr lang="de" dirty="0"/>
                  <a:t>und ersetzen Sie die ursprüngliche nichtlineare Dynamik .</a:t>
                </a:r>
              </a:p>
              <a:p>
                <a:r>
                  <a:rPr lang="de" dirty="0"/>
                  <a:t>3. Wählen Sie die Befehlseingabetransformation :</a:t>
                </a:r>
              </a:p>
              <a:p>
                <a:pPr lvl="1"/>
                <a:r>
                  <a:rPr lang="de" dirty="0"/>
                  <a:t>Wählen </a:t>
                </a:r>
                <a14:m>
                  <m:oMath xmlns:m="http://schemas.openxmlformats.org/officeDocument/2006/math">
                    <m:r>
                      <a:rPr lang="en-GB" b="1" i="1" smtClean="0">
                        <a:latin typeface="Cambria Math" panose="02040503050406030204" pitchFamily="18" charset="0"/>
                      </a:rPr>
                      <m:t>𝒖</m:t>
                    </m:r>
                    <m:r>
                      <a:rPr lang="en-GB" b="1" i="1" smtClean="0">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𝜶</m:t>
                    </m:r>
                    <m:d>
                      <m:dPr>
                        <m:ctrlPr>
                          <a:rPr lang="en-GB" b="1" i="1" smtClean="0">
                            <a:latin typeface="Cambria Math" panose="02040503050406030204" pitchFamily="18" charset="0"/>
                            <a:ea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𝒙</m:t>
                        </m:r>
                      </m:e>
                    </m:d>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𝜷</m:t>
                    </m:r>
                    <m:d>
                      <m:dPr>
                        <m:ctrlPr>
                          <a:rPr lang="en-GB" b="1" i="1" smtClean="0">
                            <a:latin typeface="Cambria Math" panose="02040503050406030204" pitchFamily="18" charset="0"/>
                            <a:ea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𝒙</m:t>
                        </m:r>
                      </m:e>
                    </m:d>
                    <m:r>
                      <a:rPr lang="en-GB" b="1" i="1" smtClean="0">
                        <a:latin typeface="Cambria Math" panose="02040503050406030204" pitchFamily="18" charset="0"/>
                        <a:ea typeface="Cambria Math" panose="02040503050406030204" pitchFamily="18" charset="0"/>
                      </a:rPr>
                      <m:t>𝒗</m:t>
                    </m:r>
                  </m:oMath>
                </a14:m>
                <a:r>
                  <a:rPr lang="de" b="1" i="1" dirty="0"/>
                  <a:t> </a:t>
                </a:r>
                <a:r>
                  <a:rPr lang="de" dirty="0"/>
                  <a:t>um eine lineare Form zu erreichen.</a:t>
                </a:r>
                <a:endParaRPr lang="fr-FR" dirty="0"/>
              </a:p>
              <a:p>
                <a:r>
                  <a:rPr lang="de" dirty="0"/>
                  <a:t>4. Vereinfachen Sie die lineare Form :</a:t>
                </a:r>
              </a:p>
              <a:p>
                <a:pPr lvl="1"/>
                <a:r>
                  <a:rPr lang="de" dirty="0"/>
                  <a:t>Schreiben Sie die Dynamik als </a:t>
                </a:r>
                <a14:m>
                  <m:oMath xmlns:m="http://schemas.openxmlformats.org/officeDocument/2006/math">
                    <m:r>
                      <a:rPr lang="en-GB" b="1" i="1" smtClean="0">
                        <a:latin typeface="Cambria Math" panose="02040503050406030204" pitchFamily="18" charset="0"/>
                      </a:rPr>
                      <m:t>𝒅𝒛</m:t>
                    </m:r>
                    <m:r>
                      <a:rPr lang="en-GB" b="1" i="1" smtClean="0">
                        <a:latin typeface="Cambria Math" panose="02040503050406030204" pitchFamily="18" charset="0"/>
                      </a:rPr>
                      <m:t>=</m:t>
                    </m:r>
                    <m:r>
                      <a:rPr lang="en-GB" b="1" i="1" smtClean="0">
                        <a:latin typeface="Cambria Math" panose="02040503050406030204" pitchFamily="18" charset="0"/>
                      </a:rPr>
                      <m:t>𝑨𝒛</m:t>
                    </m:r>
                    <m:r>
                      <a:rPr lang="en-GB" b="1" i="1" smtClean="0">
                        <a:latin typeface="Cambria Math" panose="02040503050406030204" pitchFamily="18" charset="0"/>
                      </a:rPr>
                      <m:t>+</m:t>
                    </m:r>
                    <m:r>
                      <a:rPr lang="en-GB" b="1" i="1" smtClean="0">
                        <a:latin typeface="Cambria Math" panose="02040503050406030204" pitchFamily="18" charset="0"/>
                      </a:rPr>
                      <m:t>𝑩𝒗</m:t>
                    </m:r>
                  </m:oMath>
                </a14:m>
                <a:r>
                  <a:rPr lang="de" b="1" i="1" dirty="0"/>
                  <a:t>,</a:t>
                </a:r>
                <a:r>
                  <a:rPr lang="de" dirty="0"/>
                  <a:t> wobei A und B Matrizen sind, die den Reglerentwurf vereinfachen.</a:t>
                </a:r>
              </a:p>
            </p:txBody>
          </p:sp>
        </mc:Choice>
        <mc:Fallback xmlns="">
          <p:sp>
            <p:nvSpPr>
              <p:cNvPr id="16" name="Content Placeholder 15"/>
              <p:cNvSpPr>
                <a:spLocks noGrp="1" noRot="1" noChangeAspect="1" noMove="1" noResize="1" noEditPoints="1" noAdjustHandles="1" noChangeArrowheads="1" noChangeShapeType="1" noTextEdit="1"/>
              </p:cNvSpPr>
              <p:nvPr>
                <p:ph idx="1"/>
              </p:nvPr>
            </p:nvSpPr>
            <p:spPr>
              <a:xfrm>
                <a:off x="581191" y="2268416"/>
                <a:ext cx="8088023" cy="3475032"/>
              </a:xfrm>
              <a:blipFill>
                <a:blip r:embed="rId2"/>
                <a:stretch>
                  <a:fillRect l="-301"/>
                </a:stretch>
              </a:blipFill>
            </p:spPr>
            <p:txBody>
              <a:bodyPr/>
              <a:lstStyle/>
              <a:p>
                <a:r xmlns:a="http://schemas.openxmlformats.org/drawingml/2006/main">
                  <a:rPr lang="de">
                    <a:noFill/>
                  </a:rPr>
                  <a:t> </a:t>
                </a:r>
              </a:p>
            </p:txBody>
          </p:sp>
        </mc:Fallback>
      </mc:AlternateContent>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5868312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7943</TotalTime>
  <Words>1641</Words>
  <Application>Microsoft Office PowerPoint</Application>
  <PresentationFormat>On-screen Show (4:3)</PresentationFormat>
  <Paragraphs>142</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Gill Sans MT</vt:lpstr>
      <vt:lpstr>Wingdings</vt:lpstr>
      <vt:lpstr>Wingdings 2</vt:lpstr>
      <vt:lpstr>Dividend</vt:lpstr>
      <vt:lpstr>Erweiterte Steuerung eines nichtlinearen Systems</vt:lpstr>
      <vt:lpstr>Inhaltsverzeichnis</vt:lpstr>
      <vt:lpstr>EINFÜHRUNG</vt:lpstr>
      <vt:lpstr>Einführung</vt:lpstr>
      <vt:lpstr>Das nichtlineare System verstehen</vt:lpstr>
      <vt:lpstr>Warum linearisieren?</vt:lpstr>
      <vt:lpstr>Systemstudie</vt:lpstr>
      <vt:lpstr>ARBEITSSCHRITTE</vt:lpstr>
      <vt:lpstr>Methodik und Berechnungen</vt:lpstr>
      <vt:lpstr>Präsentation unseres nichtlinearen Systems</vt:lpstr>
      <vt:lpstr>LINEARISIERUNG</vt:lpstr>
      <vt:lpstr>Präsentation unseres nichtlinearen Systems</vt:lpstr>
      <vt:lpstr>Entwurf eines Feedback-Controllers</vt:lpstr>
      <vt:lpstr>Regler mit linearisiertem Eingang</vt:lpstr>
      <vt:lpstr>Matlab Simulink</vt:lpstr>
      <vt:lpstr>SIMULINK - LINEARISIERTES SYSTEM</vt:lpstr>
      <vt:lpstr>SIMULINK - LINEARISIERTES SYSTEM  LINEARISIERTES SYSTEM STABILITÄTSTEST</vt:lpstr>
      <vt:lpstr>LINEARISIERTES SYSTEM MIT REFERENZEINGANG  STEUERUNG DES LINEARISIERTEN SYSTEMS</vt:lpstr>
      <vt:lpstr>SIMULINK - LINEARISIERTES SYSTEM  LINEARISIERTES SYSTEM STABILITÄTSTEST</vt:lpstr>
      <vt:lpstr>SIMULINK - LINEARISIERTES SYSTEM  LINEARISIERTES SYSTEM STABILITÄTSTEST</vt:lpstr>
      <vt:lpstr>SIMULINK - LINEARISIERTES SYSTEM  LINEARISIERTES SYSTEM STABILITÄTSTEST</vt:lpstr>
      <vt:lpstr>SIMULINK - LINEARISIERTES SYSTEM  LINEARISIERTES SYSTEM STABILITÄTSTEST</vt:lpstr>
      <vt:lpstr>ABSCHLUSS</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et Linéarisation d’un Système Non Linéaire pour le Contrôle Avancé</dc:title>
  <dc:creator>User</dc:creator>
  <cp:lastModifiedBy>User</cp:lastModifiedBy>
  <cp:revision>95</cp:revision>
  <dcterms:created xsi:type="dcterms:W3CDTF">2024-10-31T10:47:14Z</dcterms:created>
  <dcterms:modified xsi:type="dcterms:W3CDTF">2024-12-03T14:19:44Z</dcterms:modified>
</cp:coreProperties>
</file>